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charset="1" panose="020F0502020204030204"/>
      <p:regular r:id="rId20"/>
    </p:embeddedFont>
    <p:embeddedFont>
      <p:font typeface="Press Start 2P" charset="1" panose="00000500000000000000"/>
      <p:regular r:id="rId22"/>
    </p:embeddedFont>
    <p:embeddedFont>
      <p:font typeface="Calibri (MS) Italics" charset="1" panose="020F05020202040A0204"/>
      <p:regular r:id="rId23"/>
    </p:embeddedFont>
    <p:embeddedFont>
      <p:font typeface="Calibri (MS) Bold" charset="1" panose="020F0702030404030204"/>
      <p:regular r:id="rId25"/>
    </p:embeddedFont>
    <p:embeddedFont>
      <p:font typeface="Arial Bold" charset="1" panose="020B0802020202020204"/>
      <p:regular r:id="rId28"/>
    </p:embeddedFont>
    <p:embeddedFont>
      <p:font typeface="Arial" charset="1" panose="020B0502020202020204"/>
      <p:regular r:id="rId29"/>
    </p:embeddedFont>
    <p:embeddedFont>
      <p:font typeface="Arial Italics" charset="1" panose="020B050202020209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notesMasters/notesMaster1.xml" Type="http://schemas.openxmlformats.org/officeDocument/2006/relationships/notesMaster"/><Relationship Id="rId18" Target="theme/theme2.xml" Type="http://schemas.openxmlformats.org/officeDocument/2006/relationships/theme"/><Relationship Id="rId19" Target="notesSlides/notesSlide1.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3.xml" Type="http://schemas.openxmlformats.org/officeDocument/2006/relationships/notesSlide"/><Relationship Id="rId25" Target="fonts/font25.fntdata" Type="http://schemas.openxmlformats.org/officeDocument/2006/relationships/font"/><Relationship Id="rId26" Target="notesSlides/notesSlide4.xml" Type="http://schemas.openxmlformats.org/officeDocument/2006/relationships/notesSlide"/><Relationship Id="rId27" Target="notesSlides/notesSlide5.xml" Type="http://schemas.openxmlformats.org/officeDocument/2006/relationships/notesSlide"/><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notesSlides/notesSlide6.xml" Type="http://schemas.openxmlformats.org/officeDocument/2006/relationships/notesSlide"/><Relationship Id="rId32" Target="notesSlides/notesSlide7.xml" Type="http://schemas.openxmlformats.org/officeDocument/2006/relationships/notesSlide"/><Relationship Id="rId33" Target="notesSlides/notesSlide8.xml" Type="http://schemas.openxmlformats.org/officeDocument/2006/relationships/notesSlide"/><Relationship Id="rId34" Target="notesSlides/notesSlide9.xml" Type="http://schemas.openxmlformats.org/officeDocument/2006/relationships/notesSlide"/><Relationship Id="rId35" Target="notesSlides/notesSlide10.xml" Type="http://schemas.openxmlformats.org/officeDocument/2006/relationships/notesSlide"/><Relationship Id="rId36" Target="notesSlides/notesSlide11.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6.png" Type="http://schemas.openxmlformats.org/officeDocument/2006/relationships/image"/><Relationship Id="rId11" Target="../media/image2.png" Type="http://schemas.openxmlformats.org/officeDocument/2006/relationships/image"/><Relationship Id="rId12" Target="../media/image27.png" Type="http://schemas.openxmlformats.org/officeDocument/2006/relationships/image"/><Relationship Id="rId2" Target="../notesSlides/notesSlide10.xml" Type="http://schemas.openxmlformats.org/officeDocument/2006/relationships/notesSlide"/><Relationship Id="rId3" Target="../media/image19.png" Type="http://schemas.openxmlformats.org/officeDocument/2006/relationships/image"/><Relationship Id="rId4" Target="../media/image20.png" Type="http://schemas.openxmlformats.org/officeDocument/2006/relationships/image"/><Relationship Id="rId5" Target="../media/image21.png" Type="http://schemas.openxmlformats.org/officeDocument/2006/relationships/image"/><Relationship Id="rId6" Target="../media/image22.png" Type="http://schemas.openxmlformats.org/officeDocument/2006/relationships/image"/><Relationship Id="rId7" Target="../media/image23.png" Type="http://schemas.openxmlformats.org/officeDocument/2006/relationships/image"/><Relationship Id="rId8" Target="../media/image24.png" Type="http://schemas.openxmlformats.org/officeDocument/2006/relationships/image"/><Relationship Id="rId9" Target="../media/image2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png" Type="http://schemas.openxmlformats.org/officeDocument/2006/relationships/image"/><Relationship Id="rId11" Target="../media/image26.png" Type="http://schemas.openxmlformats.org/officeDocument/2006/relationships/image"/><Relationship Id="rId12" Target="../media/image29.png" Type="http://schemas.openxmlformats.org/officeDocument/2006/relationships/image"/><Relationship Id="rId2" Target="../notesSlides/notesSlide11.xml" Type="http://schemas.openxmlformats.org/officeDocument/2006/relationships/notesSlide"/><Relationship Id="rId3" Target="../media/image28.png" Type="http://schemas.openxmlformats.org/officeDocument/2006/relationships/image"/><Relationship Id="rId4" Target="../media/image19.png" Type="http://schemas.openxmlformats.org/officeDocument/2006/relationships/image"/><Relationship Id="rId5" Target="../media/image20.png" Type="http://schemas.openxmlformats.org/officeDocument/2006/relationships/image"/><Relationship Id="rId6" Target="../media/image21.png" Type="http://schemas.openxmlformats.org/officeDocument/2006/relationships/image"/><Relationship Id="rId7" Target="../media/image22.png" Type="http://schemas.openxmlformats.org/officeDocument/2006/relationships/image"/><Relationship Id="rId8" Target="../media/image23.png" Type="http://schemas.openxmlformats.org/officeDocument/2006/relationships/image"/><Relationship Id="rId9" Target="../media/image2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svg" Type="http://schemas.openxmlformats.org/officeDocument/2006/relationships/image"/><Relationship Id="rId2" Target="../notesSlides/notesSlide7.xml" Type="http://schemas.openxmlformats.org/officeDocument/2006/relationships/notesSlide"/><Relationship Id="rId3" Target="../media/image10.png" Type="http://schemas.openxmlformats.org/officeDocument/2006/relationships/image"/><Relationship Id="rId4" Target="../media/image11.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media/image16.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8.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3. Competențe digitale pentru turism sustenabil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3.4: Marketing electronic în turism</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350062"/>
            <a:chOff x="0" y="0"/>
            <a:chExt cx="14619322" cy="3133416"/>
          </a:xfrm>
        </p:grpSpPr>
        <p:sp>
          <p:nvSpPr>
            <p:cNvPr name="Freeform 23" id="23"/>
            <p:cNvSpPr/>
            <p:nvPr/>
          </p:nvSpPr>
          <p:spPr>
            <a:xfrm flipH="false" flipV="false" rot="0">
              <a:off x="0" y="0"/>
              <a:ext cx="14619322" cy="3133416"/>
            </a:xfrm>
            <a:custGeom>
              <a:avLst/>
              <a:gdLst/>
              <a:ahLst/>
              <a:cxnLst/>
              <a:rect r="r" b="b" t="t" l="l"/>
              <a:pathLst>
                <a:path h="3133416" w="14619322">
                  <a:moveTo>
                    <a:pt x="0" y="0"/>
                  </a:moveTo>
                  <a:lnTo>
                    <a:pt x="14619322" y="0"/>
                  </a:lnTo>
                  <a:lnTo>
                    <a:pt x="14619322" y="3133416"/>
                  </a:lnTo>
                  <a:lnTo>
                    <a:pt x="0" y="3133416"/>
                  </a:lnTo>
                  <a:close/>
                </a:path>
              </a:pathLst>
            </a:custGeom>
            <a:solidFill>
              <a:srgbClr val="000000">
                <a:alpha val="0"/>
              </a:srgbClr>
            </a:solidFill>
          </p:spPr>
        </p:sp>
        <p:sp>
          <p:nvSpPr>
            <p:cNvPr name="TextBox 24" id="24"/>
            <p:cNvSpPr txBox="true"/>
            <p:nvPr/>
          </p:nvSpPr>
          <p:spPr>
            <a:xfrm>
              <a:off x="0" y="28575"/>
              <a:ext cx="14619322" cy="3104841"/>
            </a:xfrm>
            <a:prstGeom prst="rect">
              <a:avLst/>
            </a:prstGeom>
          </p:spPr>
          <p:txBody>
            <a:bodyPr anchor="ctr" rtlCol="false" tIns="0" lIns="0" bIns="0" rIns="0"/>
            <a:lstStyle/>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Înțelegerea conceptelor și strategiilor de e-marketing specifice sectorului turistic.</a:t>
              </a:r>
            </a:p>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Dezvoltarea abilităților în utilizarea instrumentelor și platformelor de marketing online pentru promovarea serviciilor turistice.</a:t>
              </a:r>
            </a:p>
            <a:p>
              <a:pPr algn="l" marL="804385" indent="-402193" lvl="1">
                <a:lnSpc>
                  <a:spcPts val="2203"/>
                </a:lnSpc>
                <a:buAutoNum type="arabicPeriod" startAt="1"/>
              </a:pPr>
              <a:r>
                <a:rPr lang="en-US" sz="2550" i="true">
                  <a:solidFill>
                    <a:srgbClr val="DBC2D4"/>
                  </a:solidFill>
                  <a:latin typeface="Calibri (MS) Italics"/>
                  <a:ea typeface="Calibri (MS) Italics"/>
                  <a:cs typeface="Calibri (MS) Italics"/>
                  <a:sym typeface="Calibri (MS) Italics"/>
                </a:rPr>
                <a:t>Analiza eficacității strategiilor de marketing electronic în atingerea publicului țintă din zonele rurale.</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11044451" y="0"/>
            <a:ext cx="7243549" cy="10287000"/>
            <a:chOff x="0" y="0"/>
            <a:chExt cx="9658066" cy="13716000"/>
          </a:xfrm>
        </p:grpSpPr>
        <p:sp>
          <p:nvSpPr>
            <p:cNvPr name="Freeform 5" id="5" descr="Articole esențiale de călătorie, pașaport, laptop și mic dejun."/>
            <p:cNvSpPr/>
            <p:nvPr/>
          </p:nvSpPr>
          <p:spPr>
            <a:xfrm flipH="false" flipV="false" rot="0">
              <a:off x="0" y="0"/>
              <a:ext cx="9658096" cy="13716000"/>
            </a:xfrm>
            <a:custGeom>
              <a:avLst/>
              <a:gdLst/>
              <a:ahLst/>
              <a:cxnLst/>
              <a:rect r="r" b="b" t="t" l="l"/>
              <a:pathLst>
                <a:path h="13716000" w="9658096">
                  <a:moveTo>
                    <a:pt x="0" y="0"/>
                  </a:moveTo>
                  <a:lnTo>
                    <a:pt x="9658096" y="0"/>
                  </a:lnTo>
                  <a:lnTo>
                    <a:pt x="9658096" y="13716000"/>
                  </a:lnTo>
                  <a:lnTo>
                    <a:pt x="0" y="13716000"/>
                  </a:lnTo>
                  <a:lnTo>
                    <a:pt x="0" y="0"/>
                  </a:lnTo>
                  <a:close/>
                </a:path>
              </a:pathLst>
            </a:custGeom>
            <a:blipFill>
              <a:blip r:embed="rId3"/>
              <a:stretch>
                <a:fillRect l="0" t="0" r="0" b="-5621"/>
              </a:stretch>
            </a:blipFill>
          </p:spPr>
        </p:sp>
      </p:grpSp>
      <p:grpSp>
        <p:nvGrpSpPr>
          <p:cNvPr name="Group 6" id="6"/>
          <p:cNvGrpSpPr/>
          <p:nvPr/>
        </p:nvGrpSpPr>
        <p:grpSpPr>
          <a:xfrm rot="0">
            <a:off x="146952" y="122460"/>
            <a:ext cx="17916750" cy="1073700"/>
            <a:chOff x="0" y="0"/>
            <a:chExt cx="23889000" cy="1431600"/>
          </a:xfrm>
        </p:grpSpPr>
        <p:sp>
          <p:nvSpPr>
            <p:cNvPr name="Freeform 7" id="7"/>
            <p:cNvSpPr/>
            <p:nvPr/>
          </p:nvSpPr>
          <p:spPr>
            <a:xfrm flipH="false" flipV="false" rot="0">
              <a:off x="0" y="0"/>
              <a:ext cx="23889001" cy="1431600"/>
            </a:xfrm>
            <a:custGeom>
              <a:avLst/>
              <a:gdLst/>
              <a:ahLst/>
              <a:cxnLst/>
              <a:rect r="r" b="b" t="t" l="l"/>
              <a:pathLst>
                <a:path h="1431600" w="23889001">
                  <a:moveTo>
                    <a:pt x="0" y="0"/>
                  </a:moveTo>
                  <a:lnTo>
                    <a:pt x="23889001" y="0"/>
                  </a:lnTo>
                  <a:lnTo>
                    <a:pt x="23889001" y="1431600"/>
                  </a:lnTo>
                  <a:lnTo>
                    <a:pt x="0" y="1431600"/>
                  </a:lnTo>
                  <a:close/>
                </a:path>
              </a:pathLst>
            </a:custGeom>
            <a:solidFill>
              <a:srgbClr val="000000">
                <a:alpha val="0"/>
              </a:srgbClr>
            </a:solidFill>
          </p:spPr>
        </p:sp>
        <p:sp>
          <p:nvSpPr>
            <p:cNvPr name="TextBox 8" id="8"/>
            <p:cNvSpPr txBox="true"/>
            <p:nvPr/>
          </p:nvSpPr>
          <p:spPr>
            <a:xfrm>
              <a:off x="0" y="-38100"/>
              <a:ext cx="23889000" cy="1469700"/>
            </a:xfrm>
            <a:prstGeom prst="rect">
              <a:avLst/>
            </a:prstGeom>
          </p:spPr>
          <p:txBody>
            <a:bodyPr anchor="ctr" rtlCol="false" tIns="0" lIns="0" bIns="0" rIns="0"/>
            <a:lstStyle/>
            <a:p>
              <a:pPr algn="l" marL="0" indent="0" lvl="0">
                <a:lnSpc>
                  <a:spcPts val="4967"/>
                </a:lnSpc>
              </a:pPr>
              <a:r>
                <a:rPr lang="en-US" b="true" sz="4599">
                  <a:solidFill>
                    <a:srgbClr val="F2F2F2"/>
                  </a:solidFill>
                  <a:latin typeface="Calibri (MS) Bold"/>
                  <a:ea typeface="Calibri (MS) Bold"/>
                  <a:cs typeface="Calibri (MS) Bold"/>
                  <a:sym typeface="Calibri (MS) Bold"/>
                </a:rPr>
                <a:t>Marketing electronic = Vizibilitate + Impact</a:t>
              </a:r>
            </a:p>
          </p:txBody>
        </p:sp>
      </p:grpSp>
      <p:sp>
        <p:nvSpPr>
          <p:cNvPr name="TextBox 9" id="9"/>
          <p:cNvSpPr txBox="true"/>
          <p:nvPr/>
        </p:nvSpPr>
        <p:spPr>
          <a:xfrm rot="0">
            <a:off x="1644595" y="2739014"/>
            <a:ext cx="7286520" cy="3589781"/>
          </a:xfrm>
          <a:prstGeom prst="rect">
            <a:avLst/>
          </a:prstGeom>
        </p:spPr>
        <p:txBody>
          <a:bodyPr anchor="t" rtlCol="false" tIns="0" lIns="0" bIns="0" rIns="0">
            <a:spAutoFit/>
          </a:bodyPr>
          <a:lstStyle/>
          <a:p>
            <a:pPr algn="l" marL="0" indent="0" lvl="0">
              <a:lnSpc>
                <a:spcPts val="4643"/>
              </a:lnSpc>
            </a:pPr>
            <a:r>
              <a:rPr lang="en-US" b="true" sz="4299">
                <a:solidFill>
                  <a:srgbClr val="2C2C2C"/>
                </a:solidFill>
                <a:latin typeface="Calibri (MS) Bold"/>
                <a:ea typeface="Calibri (MS) Bold"/>
                <a:cs typeface="Calibri (MS) Bold"/>
                <a:sym typeface="Calibri (MS) Bold"/>
              </a:rPr>
              <a:t>Marketingul electronic în turism </a:t>
            </a:r>
            <a:r>
              <a:rPr lang="en-US" sz="4299">
                <a:solidFill>
                  <a:srgbClr val="2C2C2C"/>
                </a:solidFill>
                <a:latin typeface="Calibri (MS)"/>
                <a:ea typeface="Calibri (MS)"/>
                <a:cs typeface="Calibri (MS)"/>
                <a:sym typeface="Calibri (MS)"/>
              </a:rPr>
              <a:t>cuprinde o gamă largă de activități online concepute</a:t>
            </a:r>
            <a:r>
              <a:rPr lang="en-US" b="true" sz="4299">
                <a:solidFill>
                  <a:srgbClr val="2C2C2C"/>
                </a:solidFill>
                <a:latin typeface="Calibri (MS) Bold"/>
                <a:ea typeface="Calibri (MS) Bold"/>
                <a:cs typeface="Calibri (MS) Bold"/>
                <a:sym typeface="Calibri (MS) Bold"/>
              </a:rPr>
              <a:t> pentru a promova serviciile turistice, a atrage clienții și a facilita rezervările. </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5" y="122463"/>
            <a:ext cx="17916526" cy="1148924"/>
            <a:chOff x="0" y="0"/>
            <a:chExt cx="23888702" cy="1531899"/>
          </a:xfrm>
        </p:grpSpPr>
        <p:sp>
          <p:nvSpPr>
            <p:cNvPr name="Freeform 5" id="5"/>
            <p:cNvSpPr/>
            <p:nvPr/>
          </p:nvSpPr>
          <p:spPr>
            <a:xfrm flipH="false" flipV="false" rot="0">
              <a:off x="0" y="0"/>
              <a:ext cx="23888702" cy="1531899"/>
            </a:xfrm>
            <a:custGeom>
              <a:avLst/>
              <a:gdLst/>
              <a:ahLst/>
              <a:cxnLst/>
              <a:rect r="r" b="b" t="t" l="l"/>
              <a:pathLst>
                <a:path h="1531899" w="23888702">
                  <a:moveTo>
                    <a:pt x="0" y="0"/>
                  </a:moveTo>
                  <a:lnTo>
                    <a:pt x="23888702" y="0"/>
                  </a:lnTo>
                  <a:lnTo>
                    <a:pt x="23888702" y="1531899"/>
                  </a:lnTo>
                  <a:lnTo>
                    <a:pt x="0" y="1531899"/>
                  </a:lnTo>
                  <a:close/>
                </a:path>
              </a:pathLst>
            </a:custGeom>
            <a:solidFill>
              <a:srgbClr val="000000">
                <a:alpha val="0"/>
              </a:srgbClr>
            </a:solidFill>
          </p:spPr>
        </p:sp>
        <p:sp>
          <p:nvSpPr>
            <p:cNvPr name="TextBox 6" id="6"/>
            <p:cNvSpPr txBox="true"/>
            <p:nvPr/>
          </p:nvSpPr>
          <p:spPr>
            <a:xfrm>
              <a:off x="0" y="-57150"/>
              <a:ext cx="23888702"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Strategii cheie de marketing electronic în turism</a:t>
              </a:r>
            </a:p>
          </p:txBody>
        </p:sp>
      </p:grpSp>
      <p:grpSp>
        <p:nvGrpSpPr>
          <p:cNvPr name="Group 7" id="7"/>
          <p:cNvGrpSpPr/>
          <p:nvPr/>
        </p:nvGrpSpPr>
        <p:grpSpPr>
          <a:xfrm rot="0">
            <a:off x="1812479" y="2904856"/>
            <a:ext cx="14585477" cy="529500"/>
            <a:chOff x="0" y="0"/>
            <a:chExt cx="19447302" cy="706000"/>
          </a:xfrm>
        </p:grpSpPr>
        <p:sp>
          <p:nvSpPr>
            <p:cNvPr name="Freeform 8" id="8"/>
            <p:cNvSpPr/>
            <p:nvPr/>
          </p:nvSpPr>
          <p:spPr>
            <a:xfrm flipH="false" flipV="false" rot="0">
              <a:off x="25400" y="25400"/>
              <a:ext cx="19396456" cy="655193"/>
            </a:xfrm>
            <a:custGeom>
              <a:avLst/>
              <a:gdLst/>
              <a:ahLst/>
              <a:cxnLst/>
              <a:rect r="r" b="b" t="t" l="l"/>
              <a:pathLst>
                <a:path h="655193" w="19396456">
                  <a:moveTo>
                    <a:pt x="0" y="0"/>
                  </a:moveTo>
                  <a:lnTo>
                    <a:pt x="19396456" y="0"/>
                  </a:lnTo>
                  <a:lnTo>
                    <a:pt x="19396456" y="655193"/>
                  </a:lnTo>
                  <a:lnTo>
                    <a:pt x="0" y="655193"/>
                  </a:lnTo>
                  <a:close/>
                </a:path>
              </a:pathLst>
            </a:custGeom>
            <a:solidFill>
              <a:srgbClr val="F2F2F2">
                <a:alpha val="80784"/>
              </a:srgbClr>
            </a:solidFill>
          </p:spPr>
        </p:sp>
        <p:sp>
          <p:nvSpPr>
            <p:cNvPr name="Freeform 9" id="9"/>
            <p:cNvSpPr/>
            <p:nvPr/>
          </p:nvSpPr>
          <p:spPr>
            <a:xfrm flipH="false" flipV="false" rot="0">
              <a:off x="0" y="0"/>
              <a:ext cx="19447256" cy="705993"/>
            </a:xfrm>
            <a:custGeom>
              <a:avLst/>
              <a:gdLst/>
              <a:ahLst/>
              <a:cxnLst/>
              <a:rect r="r" b="b" t="t" l="l"/>
              <a:pathLst>
                <a:path h="705993" w="19447256">
                  <a:moveTo>
                    <a:pt x="25400" y="0"/>
                  </a:moveTo>
                  <a:lnTo>
                    <a:pt x="19421856" y="0"/>
                  </a:lnTo>
                  <a:cubicBezTo>
                    <a:pt x="19435826" y="0"/>
                    <a:pt x="19447256" y="11430"/>
                    <a:pt x="19447256" y="25400"/>
                  </a:cubicBezTo>
                  <a:lnTo>
                    <a:pt x="19447256" y="680593"/>
                  </a:lnTo>
                  <a:cubicBezTo>
                    <a:pt x="19447256" y="694563"/>
                    <a:pt x="19435826" y="705993"/>
                    <a:pt x="19421856" y="705993"/>
                  </a:cubicBezTo>
                  <a:lnTo>
                    <a:pt x="25400" y="705993"/>
                  </a:lnTo>
                  <a:cubicBezTo>
                    <a:pt x="11430" y="705993"/>
                    <a:pt x="0" y="694563"/>
                    <a:pt x="0" y="680593"/>
                  </a:cubicBezTo>
                  <a:lnTo>
                    <a:pt x="0" y="25400"/>
                  </a:lnTo>
                  <a:cubicBezTo>
                    <a:pt x="0" y="11430"/>
                    <a:pt x="11430" y="0"/>
                    <a:pt x="25400" y="0"/>
                  </a:cubicBezTo>
                  <a:moveTo>
                    <a:pt x="25400" y="50800"/>
                  </a:moveTo>
                  <a:lnTo>
                    <a:pt x="25400" y="25400"/>
                  </a:lnTo>
                  <a:lnTo>
                    <a:pt x="50800" y="25400"/>
                  </a:lnTo>
                  <a:lnTo>
                    <a:pt x="50800" y="680593"/>
                  </a:lnTo>
                  <a:lnTo>
                    <a:pt x="25400" y="680593"/>
                  </a:lnTo>
                  <a:lnTo>
                    <a:pt x="25400" y="655193"/>
                  </a:lnTo>
                  <a:lnTo>
                    <a:pt x="19421856" y="655193"/>
                  </a:lnTo>
                  <a:lnTo>
                    <a:pt x="19421856" y="680593"/>
                  </a:lnTo>
                  <a:lnTo>
                    <a:pt x="19396456" y="680593"/>
                  </a:lnTo>
                  <a:lnTo>
                    <a:pt x="19396456" y="25400"/>
                  </a:lnTo>
                  <a:lnTo>
                    <a:pt x="19421856" y="25400"/>
                  </a:lnTo>
                  <a:lnTo>
                    <a:pt x="19421856" y="50800"/>
                  </a:lnTo>
                  <a:lnTo>
                    <a:pt x="25400" y="50800"/>
                  </a:lnTo>
                  <a:close/>
                </a:path>
              </a:pathLst>
            </a:custGeom>
            <a:solidFill>
              <a:srgbClr val="70C573"/>
            </a:solidFill>
          </p:spPr>
        </p:sp>
      </p:grpSp>
      <p:grpSp>
        <p:nvGrpSpPr>
          <p:cNvPr name="Group 10" id="10"/>
          <p:cNvGrpSpPr/>
          <p:nvPr/>
        </p:nvGrpSpPr>
        <p:grpSpPr>
          <a:xfrm rot="0">
            <a:off x="2406782" y="2323642"/>
            <a:ext cx="10221263" cy="906792"/>
            <a:chOff x="0" y="0"/>
            <a:chExt cx="13628350" cy="1209056"/>
          </a:xfrm>
        </p:grpSpPr>
        <p:sp>
          <p:nvSpPr>
            <p:cNvPr name="Freeform 11" id="11"/>
            <p:cNvSpPr/>
            <p:nvPr/>
          </p:nvSpPr>
          <p:spPr>
            <a:xfrm flipH="false" flipV="false" rot="0">
              <a:off x="25400" y="25400"/>
              <a:ext cx="13577571" cy="1158240"/>
            </a:xfrm>
            <a:custGeom>
              <a:avLst/>
              <a:gdLst/>
              <a:ahLst/>
              <a:cxnLst/>
              <a:rect r="r" b="b" t="t" l="l"/>
              <a:pathLst>
                <a:path h="1158240" w="13577571">
                  <a:moveTo>
                    <a:pt x="0" y="193040"/>
                  </a:moveTo>
                  <a:cubicBezTo>
                    <a:pt x="0" y="86487"/>
                    <a:pt x="89916" y="0"/>
                    <a:pt x="200787" y="0"/>
                  </a:cubicBezTo>
                  <a:lnTo>
                    <a:pt x="13376783" y="0"/>
                  </a:lnTo>
                  <a:cubicBezTo>
                    <a:pt x="13487654" y="0"/>
                    <a:pt x="13577571" y="86487"/>
                    <a:pt x="13577571" y="193040"/>
                  </a:cubicBezTo>
                  <a:lnTo>
                    <a:pt x="13577571" y="965200"/>
                  </a:lnTo>
                  <a:cubicBezTo>
                    <a:pt x="13577571" y="1071880"/>
                    <a:pt x="13487654" y="1158240"/>
                    <a:pt x="13376783" y="1158240"/>
                  </a:cubicBezTo>
                  <a:lnTo>
                    <a:pt x="200787" y="1158240"/>
                  </a:lnTo>
                  <a:cubicBezTo>
                    <a:pt x="89916" y="1158240"/>
                    <a:pt x="0" y="1071880"/>
                    <a:pt x="0" y="965200"/>
                  </a:cubicBezTo>
                  <a:close/>
                </a:path>
              </a:pathLst>
            </a:custGeom>
            <a:solidFill>
              <a:srgbClr val="70C573"/>
            </a:solidFill>
          </p:spPr>
        </p:sp>
        <p:sp>
          <p:nvSpPr>
            <p:cNvPr name="Freeform 12" id="12"/>
            <p:cNvSpPr/>
            <p:nvPr/>
          </p:nvSpPr>
          <p:spPr>
            <a:xfrm flipH="false" flipV="false" rot="0">
              <a:off x="0" y="0"/>
              <a:ext cx="13628371" cy="1209040"/>
            </a:xfrm>
            <a:custGeom>
              <a:avLst/>
              <a:gdLst/>
              <a:ahLst/>
              <a:cxnLst/>
              <a:rect r="r" b="b" t="t" l="l"/>
              <a:pathLst>
                <a:path h="1209040" w="13628371">
                  <a:moveTo>
                    <a:pt x="0" y="218440"/>
                  </a:moveTo>
                  <a:cubicBezTo>
                    <a:pt x="0" y="96901"/>
                    <a:pt x="102235" y="0"/>
                    <a:pt x="226187" y="0"/>
                  </a:cubicBezTo>
                  <a:lnTo>
                    <a:pt x="13402183" y="0"/>
                  </a:lnTo>
                  <a:lnTo>
                    <a:pt x="13402183" y="25400"/>
                  </a:lnTo>
                  <a:lnTo>
                    <a:pt x="13402183" y="0"/>
                  </a:lnTo>
                  <a:cubicBezTo>
                    <a:pt x="13526136" y="0"/>
                    <a:pt x="13628371" y="96901"/>
                    <a:pt x="13628371" y="218440"/>
                  </a:cubicBezTo>
                  <a:lnTo>
                    <a:pt x="13602971" y="218440"/>
                  </a:lnTo>
                  <a:lnTo>
                    <a:pt x="13628371" y="218440"/>
                  </a:lnTo>
                  <a:lnTo>
                    <a:pt x="13628371" y="990600"/>
                  </a:lnTo>
                  <a:lnTo>
                    <a:pt x="13602971" y="990600"/>
                  </a:lnTo>
                  <a:lnTo>
                    <a:pt x="13628371" y="990600"/>
                  </a:lnTo>
                  <a:cubicBezTo>
                    <a:pt x="13628371" y="1112139"/>
                    <a:pt x="13526136" y="1209040"/>
                    <a:pt x="13402183" y="1209040"/>
                  </a:cubicBezTo>
                  <a:lnTo>
                    <a:pt x="13402183" y="1183640"/>
                  </a:lnTo>
                  <a:lnTo>
                    <a:pt x="13402183" y="1209040"/>
                  </a:lnTo>
                  <a:lnTo>
                    <a:pt x="226187" y="1209040"/>
                  </a:lnTo>
                  <a:lnTo>
                    <a:pt x="226187" y="1183640"/>
                  </a:lnTo>
                  <a:lnTo>
                    <a:pt x="226187" y="1209040"/>
                  </a:lnTo>
                  <a:cubicBezTo>
                    <a:pt x="102235" y="1209040"/>
                    <a:pt x="0" y="1112139"/>
                    <a:pt x="0" y="990600"/>
                  </a:cubicBezTo>
                  <a:lnTo>
                    <a:pt x="0" y="218440"/>
                  </a:lnTo>
                  <a:lnTo>
                    <a:pt x="25400" y="218440"/>
                  </a:lnTo>
                  <a:lnTo>
                    <a:pt x="0" y="218440"/>
                  </a:lnTo>
                  <a:moveTo>
                    <a:pt x="50800" y="218440"/>
                  </a:moveTo>
                  <a:lnTo>
                    <a:pt x="50800" y="990600"/>
                  </a:lnTo>
                  <a:lnTo>
                    <a:pt x="25400" y="990600"/>
                  </a:lnTo>
                  <a:lnTo>
                    <a:pt x="50800" y="990600"/>
                  </a:lnTo>
                  <a:cubicBezTo>
                    <a:pt x="50800" y="1082294"/>
                    <a:pt x="128397" y="1158240"/>
                    <a:pt x="226187" y="1158240"/>
                  </a:cubicBezTo>
                  <a:lnTo>
                    <a:pt x="13402183" y="1158240"/>
                  </a:lnTo>
                  <a:cubicBezTo>
                    <a:pt x="13499973" y="1158240"/>
                    <a:pt x="13577571" y="1082294"/>
                    <a:pt x="13577571" y="990600"/>
                  </a:cubicBezTo>
                  <a:lnTo>
                    <a:pt x="13577571" y="218440"/>
                  </a:lnTo>
                  <a:cubicBezTo>
                    <a:pt x="13577571" y="126746"/>
                    <a:pt x="13499973" y="50800"/>
                    <a:pt x="13402183" y="50800"/>
                  </a:cubicBezTo>
                  <a:lnTo>
                    <a:pt x="226187" y="50800"/>
                  </a:lnTo>
                  <a:lnTo>
                    <a:pt x="226187" y="25400"/>
                  </a:lnTo>
                  <a:lnTo>
                    <a:pt x="226187" y="50800"/>
                  </a:lnTo>
                  <a:cubicBezTo>
                    <a:pt x="128397" y="50800"/>
                    <a:pt x="50800" y="126746"/>
                    <a:pt x="50800" y="218440"/>
                  </a:cubicBezTo>
                  <a:close/>
                </a:path>
              </a:pathLst>
            </a:custGeom>
            <a:solidFill>
              <a:srgbClr val="F2F2F2"/>
            </a:solidFill>
          </p:spPr>
        </p:sp>
      </p:grpSp>
      <p:grpSp>
        <p:nvGrpSpPr>
          <p:cNvPr name="Group 13" id="13"/>
          <p:cNvGrpSpPr/>
          <p:nvPr/>
        </p:nvGrpSpPr>
        <p:grpSpPr>
          <a:xfrm rot="0">
            <a:off x="2449188" y="2366049"/>
            <a:ext cx="10136450" cy="821979"/>
            <a:chOff x="0" y="0"/>
            <a:chExt cx="13515266" cy="1095972"/>
          </a:xfrm>
        </p:grpSpPr>
        <p:sp>
          <p:nvSpPr>
            <p:cNvPr name="Freeform 14" id="14"/>
            <p:cNvSpPr/>
            <p:nvPr/>
          </p:nvSpPr>
          <p:spPr>
            <a:xfrm flipH="false" flipV="false" rot="0">
              <a:off x="0" y="0"/>
              <a:ext cx="13515267" cy="1095972"/>
            </a:xfrm>
            <a:custGeom>
              <a:avLst/>
              <a:gdLst/>
              <a:ahLst/>
              <a:cxnLst/>
              <a:rect r="r" b="b" t="t" l="l"/>
              <a:pathLst>
                <a:path h="1095972" w="13515267">
                  <a:moveTo>
                    <a:pt x="0" y="0"/>
                  </a:moveTo>
                  <a:lnTo>
                    <a:pt x="13515267" y="0"/>
                  </a:lnTo>
                  <a:lnTo>
                    <a:pt x="13515267" y="1095972"/>
                  </a:lnTo>
                  <a:lnTo>
                    <a:pt x="0" y="1095972"/>
                  </a:lnTo>
                  <a:close/>
                </a:path>
              </a:pathLst>
            </a:custGeom>
            <a:solidFill>
              <a:srgbClr val="000000">
                <a:alpha val="0"/>
              </a:srgbClr>
            </a:solidFill>
          </p:spPr>
        </p:sp>
        <p:sp>
          <p:nvSpPr>
            <p:cNvPr name="TextBox 15" id="15"/>
            <p:cNvSpPr txBox="true"/>
            <p:nvPr/>
          </p:nvSpPr>
          <p:spPr>
            <a:xfrm>
              <a:off x="0" y="-19050"/>
              <a:ext cx="13515266" cy="1115022"/>
            </a:xfrm>
            <a:prstGeom prst="rect">
              <a:avLst/>
            </a:prstGeom>
          </p:spPr>
          <p:txBody>
            <a:bodyPr anchor="ctr" rtlCol="false" tIns="0" lIns="0" bIns="0" rIns="0"/>
            <a:lstStyle/>
            <a:p>
              <a:pPr algn="l" marL="0" indent="0" lvl="0">
                <a:lnSpc>
                  <a:spcPts val="2106"/>
                </a:lnSpc>
              </a:pPr>
              <a:r>
                <a:rPr lang="en-US" b="true" sz="1950">
                  <a:solidFill>
                    <a:srgbClr val="F2F2F2"/>
                  </a:solidFill>
                  <a:latin typeface="Arial Bold"/>
                  <a:ea typeface="Arial Bold"/>
                  <a:cs typeface="Arial Bold"/>
                  <a:sym typeface="Arial Bold"/>
                </a:rPr>
                <a:t>SEO</a:t>
              </a:r>
              <a:r>
                <a:rPr lang="en-US" sz="1950">
                  <a:solidFill>
                    <a:srgbClr val="F2F2F2"/>
                  </a:solidFill>
                  <a:latin typeface="Arial"/>
                  <a:ea typeface="Arial"/>
                  <a:cs typeface="Arial"/>
                  <a:sym typeface="Arial"/>
                </a:rPr>
                <a:t> – Ajută destinația ta să fie găsită în motoarele de căutare</a:t>
              </a:r>
            </a:p>
            <a:p>
              <a:pPr algn="l" marL="0" indent="0" lvl="0">
                <a:lnSpc>
                  <a:spcPts val="2106"/>
                </a:lnSpc>
              </a:pPr>
              <a:r>
                <a:rPr lang="en-US" sz="1950" i="true">
                  <a:solidFill>
                    <a:srgbClr val="F2F2F2"/>
                  </a:solidFill>
                  <a:latin typeface="Arial Italics"/>
                  <a:ea typeface="Arial Italics"/>
                  <a:cs typeface="Arial Italics"/>
                  <a:sym typeface="Arial Italics"/>
                </a:rPr>
                <a:t>Exemplu: „Cazare ecologică în Transilvania”</a:t>
              </a:r>
            </a:p>
          </p:txBody>
        </p:sp>
      </p:grpSp>
      <p:grpSp>
        <p:nvGrpSpPr>
          <p:cNvPr name="Group 16" id="16"/>
          <p:cNvGrpSpPr/>
          <p:nvPr/>
        </p:nvGrpSpPr>
        <p:grpSpPr>
          <a:xfrm rot="0">
            <a:off x="1812479" y="4192396"/>
            <a:ext cx="14585477" cy="529500"/>
            <a:chOff x="0" y="0"/>
            <a:chExt cx="19447302" cy="706000"/>
          </a:xfrm>
        </p:grpSpPr>
        <p:sp>
          <p:nvSpPr>
            <p:cNvPr name="Freeform 17" id="17"/>
            <p:cNvSpPr/>
            <p:nvPr/>
          </p:nvSpPr>
          <p:spPr>
            <a:xfrm flipH="false" flipV="false" rot="0">
              <a:off x="25400" y="25400"/>
              <a:ext cx="19396456" cy="655193"/>
            </a:xfrm>
            <a:custGeom>
              <a:avLst/>
              <a:gdLst/>
              <a:ahLst/>
              <a:cxnLst/>
              <a:rect r="r" b="b" t="t" l="l"/>
              <a:pathLst>
                <a:path h="655193" w="19396456">
                  <a:moveTo>
                    <a:pt x="0" y="0"/>
                  </a:moveTo>
                  <a:lnTo>
                    <a:pt x="19396456" y="0"/>
                  </a:lnTo>
                  <a:lnTo>
                    <a:pt x="19396456" y="655193"/>
                  </a:lnTo>
                  <a:lnTo>
                    <a:pt x="0" y="655193"/>
                  </a:lnTo>
                  <a:close/>
                </a:path>
              </a:pathLst>
            </a:custGeom>
            <a:solidFill>
              <a:srgbClr val="F2F2F2">
                <a:alpha val="80784"/>
              </a:srgbClr>
            </a:solidFill>
          </p:spPr>
        </p:sp>
        <p:sp>
          <p:nvSpPr>
            <p:cNvPr name="Freeform 18" id="18"/>
            <p:cNvSpPr/>
            <p:nvPr/>
          </p:nvSpPr>
          <p:spPr>
            <a:xfrm flipH="false" flipV="false" rot="0">
              <a:off x="0" y="0"/>
              <a:ext cx="19447256" cy="705993"/>
            </a:xfrm>
            <a:custGeom>
              <a:avLst/>
              <a:gdLst/>
              <a:ahLst/>
              <a:cxnLst/>
              <a:rect r="r" b="b" t="t" l="l"/>
              <a:pathLst>
                <a:path h="705993" w="19447256">
                  <a:moveTo>
                    <a:pt x="25400" y="0"/>
                  </a:moveTo>
                  <a:lnTo>
                    <a:pt x="19421856" y="0"/>
                  </a:lnTo>
                  <a:cubicBezTo>
                    <a:pt x="19435826" y="0"/>
                    <a:pt x="19447256" y="11430"/>
                    <a:pt x="19447256" y="25400"/>
                  </a:cubicBezTo>
                  <a:lnTo>
                    <a:pt x="19447256" y="680593"/>
                  </a:lnTo>
                  <a:cubicBezTo>
                    <a:pt x="19447256" y="694563"/>
                    <a:pt x="19435826" y="705993"/>
                    <a:pt x="19421856" y="705993"/>
                  </a:cubicBezTo>
                  <a:lnTo>
                    <a:pt x="25400" y="705993"/>
                  </a:lnTo>
                  <a:cubicBezTo>
                    <a:pt x="11430" y="705993"/>
                    <a:pt x="0" y="694563"/>
                    <a:pt x="0" y="680593"/>
                  </a:cubicBezTo>
                  <a:lnTo>
                    <a:pt x="0" y="25400"/>
                  </a:lnTo>
                  <a:cubicBezTo>
                    <a:pt x="0" y="11430"/>
                    <a:pt x="11430" y="0"/>
                    <a:pt x="25400" y="0"/>
                  </a:cubicBezTo>
                  <a:moveTo>
                    <a:pt x="25400" y="50800"/>
                  </a:moveTo>
                  <a:lnTo>
                    <a:pt x="25400" y="25400"/>
                  </a:lnTo>
                  <a:lnTo>
                    <a:pt x="50800" y="25400"/>
                  </a:lnTo>
                  <a:lnTo>
                    <a:pt x="50800" y="680593"/>
                  </a:lnTo>
                  <a:lnTo>
                    <a:pt x="25400" y="680593"/>
                  </a:lnTo>
                  <a:lnTo>
                    <a:pt x="25400" y="655193"/>
                  </a:lnTo>
                  <a:lnTo>
                    <a:pt x="19421856" y="655193"/>
                  </a:lnTo>
                  <a:lnTo>
                    <a:pt x="19421856" y="680593"/>
                  </a:lnTo>
                  <a:lnTo>
                    <a:pt x="19396456" y="680593"/>
                  </a:lnTo>
                  <a:lnTo>
                    <a:pt x="19396456" y="25400"/>
                  </a:lnTo>
                  <a:lnTo>
                    <a:pt x="19421856" y="25400"/>
                  </a:lnTo>
                  <a:lnTo>
                    <a:pt x="19421856" y="50800"/>
                  </a:lnTo>
                  <a:lnTo>
                    <a:pt x="25400" y="50800"/>
                  </a:lnTo>
                  <a:close/>
                </a:path>
              </a:pathLst>
            </a:custGeom>
            <a:solidFill>
              <a:srgbClr val="70C573"/>
            </a:solidFill>
          </p:spPr>
        </p:sp>
      </p:grpSp>
      <p:grpSp>
        <p:nvGrpSpPr>
          <p:cNvPr name="Group 19" id="19"/>
          <p:cNvGrpSpPr/>
          <p:nvPr/>
        </p:nvGrpSpPr>
        <p:grpSpPr>
          <a:xfrm rot="0">
            <a:off x="2406782" y="3614149"/>
            <a:ext cx="10221263" cy="880779"/>
            <a:chOff x="0" y="0"/>
            <a:chExt cx="13628350" cy="1174372"/>
          </a:xfrm>
        </p:grpSpPr>
        <p:sp>
          <p:nvSpPr>
            <p:cNvPr name="Freeform 20" id="20"/>
            <p:cNvSpPr/>
            <p:nvPr/>
          </p:nvSpPr>
          <p:spPr>
            <a:xfrm flipH="false" flipV="false" rot="0">
              <a:off x="25400" y="25400"/>
              <a:ext cx="13577443" cy="1123569"/>
            </a:xfrm>
            <a:custGeom>
              <a:avLst/>
              <a:gdLst/>
              <a:ahLst/>
              <a:cxnLst/>
              <a:rect r="r" b="b" t="t" l="l"/>
              <a:pathLst>
                <a:path h="1123569" w="13577443">
                  <a:moveTo>
                    <a:pt x="0" y="187325"/>
                  </a:moveTo>
                  <a:cubicBezTo>
                    <a:pt x="0" y="83820"/>
                    <a:pt x="87249" y="0"/>
                    <a:pt x="194945" y="0"/>
                  </a:cubicBezTo>
                  <a:lnTo>
                    <a:pt x="13382498" y="0"/>
                  </a:lnTo>
                  <a:cubicBezTo>
                    <a:pt x="13490194" y="0"/>
                    <a:pt x="13577443" y="83820"/>
                    <a:pt x="13577443" y="187325"/>
                  </a:cubicBezTo>
                  <a:lnTo>
                    <a:pt x="13577443" y="936244"/>
                  </a:lnTo>
                  <a:cubicBezTo>
                    <a:pt x="13577443" y="1039622"/>
                    <a:pt x="13490194" y="1123569"/>
                    <a:pt x="13382498" y="1123569"/>
                  </a:cubicBezTo>
                  <a:lnTo>
                    <a:pt x="194945" y="1123569"/>
                  </a:lnTo>
                  <a:cubicBezTo>
                    <a:pt x="87249" y="1123569"/>
                    <a:pt x="0" y="1039749"/>
                    <a:pt x="0" y="936244"/>
                  </a:cubicBezTo>
                  <a:close/>
                </a:path>
              </a:pathLst>
            </a:custGeom>
            <a:solidFill>
              <a:srgbClr val="70C573"/>
            </a:solidFill>
          </p:spPr>
        </p:sp>
        <p:sp>
          <p:nvSpPr>
            <p:cNvPr name="Freeform 21" id="21"/>
            <p:cNvSpPr/>
            <p:nvPr/>
          </p:nvSpPr>
          <p:spPr>
            <a:xfrm flipH="false" flipV="false" rot="0">
              <a:off x="0" y="0"/>
              <a:ext cx="13628243" cy="1174369"/>
            </a:xfrm>
            <a:custGeom>
              <a:avLst/>
              <a:gdLst/>
              <a:ahLst/>
              <a:cxnLst/>
              <a:rect r="r" b="b" t="t" l="l"/>
              <a:pathLst>
                <a:path h="1174369" w="13628243">
                  <a:moveTo>
                    <a:pt x="0" y="212725"/>
                  </a:moveTo>
                  <a:cubicBezTo>
                    <a:pt x="0" y="94234"/>
                    <a:pt x="99695" y="0"/>
                    <a:pt x="220345" y="0"/>
                  </a:cubicBezTo>
                  <a:lnTo>
                    <a:pt x="13407898" y="0"/>
                  </a:lnTo>
                  <a:lnTo>
                    <a:pt x="13407898" y="25400"/>
                  </a:lnTo>
                  <a:lnTo>
                    <a:pt x="13407898" y="0"/>
                  </a:lnTo>
                  <a:cubicBezTo>
                    <a:pt x="13528675" y="0"/>
                    <a:pt x="13628243" y="94234"/>
                    <a:pt x="13628243" y="212725"/>
                  </a:cubicBezTo>
                  <a:lnTo>
                    <a:pt x="13602843" y="212725"/>
                  </a:lnTo>
                  <a:lnTo>
                    <a:pt x="13628243" y="212725"/>
                  </a:lnTo>
                  <a:lnTo>
                    <a:pt x="13628243" y="961644"/>
                  </a:lnTo>
                  <a:lnTo>
                    <a:pt x="13602843" y="961644"/>
                  </a:lnTo>
                  <a:lnTo>
                    <a:pt x="13628243" y="961644"/>
                  </a:lnTo>
                  <a:cubicBezTo>
                    <a:pt x="13628243" y="1080008"/>
                    <a:pt x="13528548" y="1174369"/>
                    <a:pt x="13407898" y="1174369"/>
                  </a:cubicBezTo>
                  <a:lnTo>
                    <a:pt x="13407898" y="1148969"/>
                  </a:lnTo>
                  <a:lnTo>
                    <a:pt x="13407898" y="1174369"/>
                  </a:lnTo>
                  <a:lnTo>
                    <a:pt x="220345" y="1174369"/>
                  </a:lnTo>
                  <a:lnTo>
                    <a:pt x="220345" y="1148969"/>
                  </a:lnTo>
                  <a:lnTo>
                    <a:pt x="220345" y="1174369"/>
                  </a:lnTo>
                  <a:cubicBezTo>
                    <a:pt x="99695" y="1174369"/>
                    <a:pt x="0" y="1080135"/>
                    <a:pt x="0" y="961644"/>
                  </a:cubicBezTo>
                  <a:lnTo>
                    <a:pt x="0" y="212725"/>
                  </a:lnTo>
                  <a:lnTo>
                    <a:pt x="25400" y="212725"/>
                  </a:lnTo>
                  <a:lnTo>
                    <a:pt x="0" y="212725"/>
                  </a:lnTo>
                  <a:moveTo>
                    <a:pt x="50800" y="212725"/>
                  </a:moveTo>
                  <a:lnTo>
                    <a:pt x="50800" y="961644"/>
                  </a:lnTo>
                  <a:lnTo>
                    <a:pt x="25400" y="961644"/>
                  </a:lnTo>
                  <a:lnTo>
                    <a:pt x="50800" y="961644"/>
                  </a:lnTo>
                  <a:cubicBezTo>
                    <a:pt x="50800" y="1050036"/>
                    <a:pt x="125730" y="1123569"/>
                    <a:pt x="220345" y="1123569"/>
                  </a:cubicBezTo>
                  <a:lnTo>
                    <a:pt x="13407898" y="1123569"/>
                  </a:lnTo>
                  <a:cubicBezTo>
                    <a:pt x="13502512" y="1123569"/>
                    <a:pt x="13577443" y="1050163"/>
                    <a:pt x="13577443" y="961644"/>
                  </a:cubicBezTo>
                  <a:lnTo>
                    <a:pt x="13577443" y="212725"/>
                  </a:lnTo>
                  <a:cubicBezTo>
                    <a:pt x="13577443" y="124333"/>
                    <a:pt x="13502512" y="50800"/>
                    <a:pt x="13407898" y="50800"/>
                  </a:cubicBezTo>
                  <a:lnTo>
                    <a:pt x="220345" y="50800"/>
                  </a:lnTo>
                  <a:lnTo>
                    <a:pt x="220345" y="25400"/>
                  </a:lnTo>
                  <a:lnTo>
                    <a:pt x="220345" y="50800"/>
                  </a:lnTo>
                  <a:cubicBezTo>
                    <a:pt x="125730" y="50800"/>
                    <a:pt x="50800" y="124206"/>
                    <a:pt x="50800" y="212725"/>
                  </a:cubicBezTo>
                  <a:close/>
                </a:path>
              </a:pathLst>
            </a:custGeom>
            <a:solidFill>
              <a:srgbClr val="F2F2F2"/>
            </a:solidFill>
          </p:spPr>
        </p:sp>
      </p:grpSp>
      <p:grpSp>
        <p:nvGrpSpPr>
          <p:cNvPr name="Group 22" id="22"/>
          <p:cNvGrpSpPr/>
          <p:nvPr/>
        </p:nvGrpSpPr>
        <p:grpSpPr>
          <a:xfrm rot="0">
            <a:off x="2447918" y="3614149"/>
            <a:ext cx="10138990" cy="874076"/>
            <a:chOff x="0" y="0"/>
            <a:chExt cx="13518654" cy="1165434"/>
          </a:xfrm>
        </p:grpSpPr>
        <p:sp>
          <p:nvSpPr>
            <p:cNvPr name="Freeform 23" id="23"/>
            <p:cNvSpPr/>
            <p:nvPr/>
          </p:nvSpPr>
          <p:spPr>
            <a:xfrm flipH="false" flipV="false" rot="0">
              <a:off x="0" y="0"/>
              <a:ext cx="13518654" cy="1165434"/>
            </a:xfrm>
            <a:custGeom>
              <a:avLst/>
              <a:gdLst/>
              <a:ahLst/>
              <a:cxnLst/>
              <a:rect r="r" b="b" t="t" l="l"/>
              <a:pathLst>
                <a:path h="1165434" w="13518654">
                  <a:moveTo>
                    <a:pt x="0" y="0"/>
                  </a:moveTo>
                  <a:lnTo>
                    <a:pt x="13518654" y="0"/>
                  </a:lnTo>
                  <a:lnTo>
                    <a:pt x="13518654" y="1165434"/>
                  </a:lnTo>
                  <a:lnTo>
                    <a:pt x="0" y="1165434"/>
                  </a:lnTo>
                  <a:close/>
                </a:path>
              </a:pathLst>
            </a:custGeom>
            <a:solidFill>
              <a:srgbClr val="000000">
                <a:alpha val="0"/>
              </a:srgbClr>
            </a:solidFill>
          </p:spPr>
        </p:sp>
        <p:sp>
          <p:nvSpPr>
            <p:cNvPr name="TextBox 24" id="24"/>
            <p:cNvSpPr txBox="true"/>
            <p:nvPr/>
          </p:nvSpPr>
          <p:spPr>
            <a:xfrm>
              <a:off x="0" y="-19050"/>
              <a:ext cx="13518654" cy="1184484"/>
            </a:xfrm>
            <a:prstGeom prst="rect">
              <a:avLst/>
            </a:prstGeom>
          </p:spPr>
          <p:txBody>
            <a:bodyPr anchor="ctr" rtlCol="false" tIns="0" lIns="0" bIns="0" rIns="0"/>
            <a:lstStyle/>
            <a:p>
              <a:pPr algn="l" marL="0" indent="0" lvl="0">
                <a:lnSpc>
                  <a:spcPts val="2013"/>
                </a:lnSpc>
              </a:pPr>
              <a:r>
                <a:rPr lang="en-US" b="true" sz="1864">
                  <a:solidFill>
                    <a:srgbClr val="F2F2F2"/>
                  </a:solidFill>
                  <a:latin typeface="Arial Bold"/>
                  <a:ea typeface="Arial Bold"/>
                  <a:cs typeface="Arial Bold"/>
                  <a:sym typeface="Arial Bold"/>
                </a:rPr>
                <a:t>Marketing pe rețelele sociale </a:t>
              </a:r>
              <a:r>
                <a:rPr lang="en-US" sz="1864">
                  <a:solidFill>
                    <a:srgbClr val="F2F2F2"/>
                  </a:solidFill>
                  <a:latin typeface="Arial"/>
                  <a:ea typeface="Arial"/>
                  <a:cs typeface="Arial"/>
                  <a:sym typeface="Arial"/>
                </a:rPr>
                <a:t>– Construiește o comunitate prin fotografii, testimoniale și reclame</a:t>
              </a:r>
            </a:p>
            <a:p>
              <a:pPr algn="l" marL="0" indent="0" lvl="0">
                <a:lnSpc>
                  <a:spcPts val="2013"/>
                </a:lnSpc>
              </a:pPr>
              <a:r>
                <a:rPr lang="en-US" sz="1864" i="true">
                  <a:solidFill>
                    <a:srgbClr val="F2F2F2"/>
                  </a:solidFill>
                  <a:latin typeface="Arial Italics"/>
                  <a:ea typeface="Arial Italics"/>
                  <a:cs typeface="Arial Italics"/>
                  <a:sym typeface="Arial Italics"/>
                </a:rPr>
                <a:t>Sfat: Folosește Instagram pentru a pune în valoare natura și autenticitatea</a:t>
              </a:r>
            </a:p>
          </p:txBody>
        </p:sp>
      </p:grpSp>
      <p:grpSp>
        <p:nvGrpSpPr>
          <p:cNvPr name="Group 25" id="25"/>
          <p:cNvGrpSpPr/>
          <p:nvPr/>
        </p:nvGrpSpPr>
        <p:grpSpPr>
          <a:xfrm rot="0">
            <a:off x="1812479" y="5606322"/>
            <a:ext cx="14585477" cy="529500"/>
            <a:chOff x="0" y="0"/>
            <a:chExt cx="19447302" cy="706000"/>
          </a:xfrm>
        </p:grpSpPr>
        <p:sp>
          <p:nvSpPr>
            <p:cNvPr name="Freeform 26" id="26"/>
            <p:cNvSpPr/>
            <p:nvPr/>
          </p:nvSpPr>
          <p:spPr>
            <a:xfrm flipH="false" flipV="false" rot="0">
              <a:off x="25400" y="25400"/>
              <a:ext cx="19396456" cy="655193"/>
            </a:xfrm>
            <a:custGeom>
              <a:avLst/>
              <a:gdLst/>
              <a:ahLst/>
              <a:cxnLst/>
              <a:rect r="r" b="b" t="t" l="l"/>
              <a:pathLst>
                <a:path h="655193" w="19396456">
                  <a:moveTo>
                    <a:pt x="0" y="0"/>
                  </a:moveTo>
                  <a:lnTo>
                    <a:pt x="19396456" y="0"/>
                  </a:lnTo>
                  <a:lnTo>
                    <a:pt x="19396456" y="655193"/>
                  </a:lnTo>
                  <a:lnTo>
                    <a:pt x="0" y="655193"/>
                  </a:lnTo>
                  <a:close/>
                </a:path>
              </a:pathLst>
            </a:custGeom>
            <a:solidFill>
              <a:srgbClr val="F2F2F2">
                <a:alpha val="80784"/>
              </a:srgbClr>
            </a:solidFill>
          </p:spPr>
        </p:sp>
        <p:sp>
          <p:nvSpPr>
            <p:cNvPr name="Freeform 27" id="27"/>
            <p:cNvSpPr/>
            <p:nvPr/>
          </p:nvSpPr>
          <p:spPr>
            <a:xfrm flipH="false" flipV="false" rot="0">
              <a:off x="0" y="0"/>
              <a:ext cx="19447256" cy="705993"/>
            </a:xfrm>
            <a:custGeom>
              <a:avLst/>
              <a:gdLst/>
              <a:ahLst/>
              <a:cxnLst/>
              <a:rect r="r" b="b" t="t" l="l"/>
              <a:pathLst>
                <a:path h="705993" w="19447256">
                  <a:moveTo>
                    <a:pt x="25400" y="0"/>
                  </a:moveTo>
                  <a:lnTo>
                    <a:pt x="19421856" y="0"/>
                  </a:lnTo>
                  <a:cubicBezTo>
                    <a:pt x="19435826" y="0"/>
                    <a:pt x="19447256" y="11430"/>
                    <a:pt x="19447256" y="25400"/>
                  </a:cubicBezTo>
                  <a:lnTo>
                    <a:pt x="19447256" y="680593"/>
                  </a:lnTo>
                  <a:cubicBezTo>
                    <a:pt x="19447256" y="694563"/>
                    <a:pt x="19435826" y="705993"/>
                    <a:pt x="19421856" y="705993"/>
                  </a:cubicBezTo>
                  <a:lnTo>
                    <a:pt x="25400" y="705993"/>
                  </a:lnTo>
                  <a:cubicBezTo>
                    <a:pt x="11430" y="705993"/>
                    <a:pt x="0" y="694563"/>
                    <a:pt x="0" y="680593"/>
                  </a:cubicBezTo>
                  <a:lnTo>
                    <a:pt x="0" y="25400"/>
                  </a:lnTo>
                  <a:cubicBezTo>
                    <a:pt x="0" y="11430"/>
                    <a:pt x="11430" y="0"/>
                    <a:pt x="25400" y="0"/>
                  </a:cubicBezTo>
                  <a:moveTo>
                    <a:pt x="25400" y="50800"/>
                  </a:moveTo>
                  <a:lnTo>
                    <a:pt x="25400" y="25400"/>
                  </a:lnTo>
                  <a:lnTo>
                    <a:pt x="50800" y="25400"/>
                  </a:lnTo>
                  <a:lnTo>
                    <a:pt x="50800" y="680593"/>
                  </a:lnTo>
                  <a:lnTo>
                    <a:pt x="25400" y="680593"/>
                  </a:lnTo>
                  <a:lnTo>
                    <a:pt x="25400" y="655193"/>
                  </a:lnTo>
                  <a:lnTo>
                    <a:pt x="19421856" y="655193"/>
                  </a:lnTo>
                  <a:lnTo>
                    <a:pt x="19421856" y="680593"/>
                  </a:lnTo>
                  <a:lnTo>
                    <a:pt x="19396456" y="680593"/>
                  </a:lnTo>
                  <a:lnTo>
                    <a:pt x="19396456" y="25400"/>
                  </a:lnTo>
                  <a:lnTo>
                    <a:pt x="19421856" y="25400"/>
                  </a:lnTo>
                  <a:lnTo>
                    <a:pt x="19421856" y="50800"/>
                  </a:lnTo>
                  <a:lnTo>
                    <a:pt x="25400" y="50800"/>
                  </a:lnTo>
                  <a:close/>
                </a:path>
              </a:pathLst>
            </a:custGeom>
            <a:solidFill>
              <a:srgbClr val="70C573"/>
            </a:solidFill>
          </p:spPr>
        </p:sp>
      </p:grpSp>
      <p:grpSp>
        <p:nvGrpSpPr>
          <p:cNvPr name="Group 28" id="28"/>
          <p:cNvGrpSpPr/>
          <p:nvPr/>
        </p:nvGrpSpPr>
        <p:grpSpPr>
          <a:xfrm rot="0">
            <a:off x="2314660" y="4929484"/>
            <a:ext cx="10221262" cy="951576"/>
            <a:chOff x="0" y="0"/>
            <a:chExt cx="13628350" cy="1268768"/>
          </a:xfrm>
        </p:grpSpPr>
        <p:sp>
          <p:nvSpPr>
            <p:cNvPr name="Freeform 29" id="29"/>
            <p:cNvSpPr/>
            <p:nvPr/>
          </p:nvSpPr>
          <p:spPr>
            <a:xfrm flipH="false" flipV="false" rot="0">
              <a:off x="25400" y="25400"/>
              <a:ext cx="13577570" cy="1217930"/>
            </a:xfrm>
            <a:custGeom>
              <a:avLst/>
              <a:gdLst/>
              <a:ahLst/>
              <a:cxnLst/>
              <a:rect r="r" b="b" t="t" l="l"/>
              <a:pathLst>
                <a:path h="1217930" w="13577570">
                  <a:moveTo>
                    <a:pt x="0" y="202946"/>
                  </a:moveTo>
                  <a:cubicBezTo>
                    <a:pt x="0" y="90932"/>
                    <a:pt x="94361" y="0"/>
                    <a:pt x="210693" y="0"/>
                  </a:cubicBezTo>
                  <a:lnTo>
                    <a:pt x="13366877" y="0"/>
                  </a:lnTo>
                  <a:cubicBezTo>
                    <a:pt x="13483210" y="0"/>
                    <a:pt x="13577570" y="90932"/>
                    <a:pt x="13577570" y="202946"/>
                  </a:cubicBezTo>
                  <a:lnTo>
                    <a:pt x="13577570" y="1014984"/>
                  </a:lnTo>
                  <a:cubicBezTo>
                    <a:pt x="13577570" y="1127125"/>
                    <a:pt x="13483210" y="1217930"/>
                    <a:pt x="13366877" y="1217930"/>
                  </a:cubicBezTo>
                  <a:lnTo>
                    <a:pt x="210693" y="1217930"/>
                  </a:lnTo>
                  <a:cubicBezTo>
                    <a:pt x="94361" y="1217930"/>
                    <a:pt x="0" y="1127125"/>
                    <a:pt x="0" y="1014984"/>
                  </a:cubicBezTo>
                  <a:close/>
                </a:path>
              </a:pathLst>
            </a:custGeom>
            <a:solidFill>
              <a:srgbClr val="70C573"/>
            </a:solidFill>
          </p:spPr>
        </p:sp>
        <p:sp>
          <p:nvSpPr>
            <p:cNvPr name="Freeform 30" id="30"/>
            <p:cNvSpPr/>
            <p:nvPr/>
          </p:nvSpPr>
          <p:spPr>
            <a:xfrm flipH="false" flipV="false" rot="0">
              <a:off x="0" y="0"/>
              <a:ext cx="13628370" cy="1268730"/>
            </a:xfrm>
            <a:custGeom>
              <a:avLst/>
              <a:gdLst/>
              <a:ahLst/>
              <a:cxnLst/>
              <a:rect r="r" b="b" t="t" l="l"/>
              <a:pathLst>
                <a:path h="1268730" w="13628370">
                  <a:moveTo>
                    <a:pt x="0" y="228346"/>
                  </a:moveTo>
                  <a:cubicBezTo>
                    <a:pt x="0" y="101346"/>
                    <a:pt x="106553" y="0"/>
                    <a:pt x="236093" y="0"/>
                  </a:cubicBezTo>
                  <a:lnTo>
                    <a:pt x="13392277" y="0"/>
                  </a:lnTo>
                  <a:lnTo>
                    <a:pt x="13392277" y="25400"/>
                  </a:lnTo>
                  <a:lnTo>
                    <a:pt x="13392277" y="0"/>
                  </a:lnTo>
                  <a:cubicBezTo>
                    <a:pt x="13521817" y="0"/>
                    <a:pt x="13628370" y="101346"/>
                    <a:pt x="13628370" y="228346"/>
                  </a:cubicBezTo>
                  <a:lnTo>
                    <a:pt x="13602970" y="228346"/>
                  </a:lnTo>
                  <a:lnTo>
                    <a:pt x="13628370" y="228346"/>
                  </a:lnTo>
                  <a:lnTo>
                    <a:pt x="13628370" y="1040384"/>
                  </a:lnTo>
                  <a:lnTo>
                    <a:pt x="13602970" y="1040384"/>
                  </a:lnTo>
                  <a:lnTo>
                    <a:pt x="13628370" y="1040384"/>
                  </a:lnTo>
                  <a:cubicBezTo>
                    <a:pt x="13628370" y="1167384"/>
                    <a:pt x="13521817" y="1268730"/>
                    <a:pt x="13392277" y="1268730"/>
                  </a:cubicBezTo>
                  <a:lnTo>
                    <a:pt x="13392277" y="1243330"/>
                  </a:lnTo>
                  <a:lnTo>
                    <a:pt x="13392277" y="1268730"/>
                  </a:lnTo>
                  <a:lnTo>
                    <a:pt x="236093" y="1268730"/>
                  </a:lnTo>
                  <a:lnTo>
                    <a:pt x="236093" y="1243330"/>
                  </a:lnTo>
                  <a:lnTo>
                    <a:pt x="236093" y="1268730"/>
                  </a:lnTo>
                  <a:cubicBezTo>
                    <a:pt x="106553" y="1268730"/>
                    <a:pt x="0" y="1167384"/>
                    <a:pt x="0" y="1040384"/>
                  </a:cubicBezTo>
                  <a:lnTo>
                    <a:pt x="0" y="228346"/>
                  </a:lnTo>
                  <a:lnTo>
                    <a:pt x="25400" y="228346"/>
                  </a:lnTo>
                  <a:lnTo>
                    <a:pt x="0" y="228346"/>
                  </a:lnTo>
                  <a:moveTo>
                    <a:pt x="50800" y="228346"/>
                  </a:moveTo>
                  <a:lnTo>
                    <a:pt x="50800" y="1040384"/>
                  </a:lnTo>
                  <a:lnTo>
                    <a:pt x="25400" y="1040384"/>
                  </a:lnTo>
                  <a:lnTo>
                    <a:pt x="50800" y="1040384"/>
                  </a:lnTo>
                  <a:cubicBezTo>
                    <a:pt x="50800" y="1137539"/>
                    <a:pt x="132842" y="1217930"/>
                    <a:pt x="236093" y="1217930"/>
                  </a:cubicBezTo>
                  <a:lnTo>
                    <a:pt x="13392277" y="1217930"/>
                  </a:lnTo>
                  <a:cubicBezTo>
                    <a:pt x="13495528" y="1217930"/>
                    <a:pt x="13577570" y="1137539"/>
                    <a:pt x="13577570" y="1040384"/>
                  </a:cubicBezTo>
                  <a:lnTo>
                    <a:pt x="13577570" y="228346"/>
                  </a:lnTo>
                  <a:cubicBezTo>
                    <a:pt x="13577570" y="131191"/>
                    <a:pt x="13495528" y="50800"/>
                    <a:pt x="13392277" y="50800"/>
                  </a:cubicBezTo>
                  <a:lnTo>
                    <a:pt x="236093" y="50800"/>
                  </a:lnTo>
                  <a:lnTo>
                    <a:pt x="236093" y="25400"/>
                  </a:lnTo>
                  <a:lnTo>
                    <a:pt x="236093" y="50800"/>
                  </a:lnTo>
                  <a:cubicBezTo>
                    <a:pt x="132842" y="50800"/>
                    <a:pt x="50800" y="131191"/>
                    <a:pt x="50800" y="228346"/>
                  </a:cubicBezTo>
                  <a:close/>
                </a:path>
              </a:pathLst>
            </a:custGeom>
            <a:solidFill>
              <a:srgbClr val="F2F2F2"/>
            </a:solidFill>
          </p:spPr>
        </p:sp>
      </p:grpSp>
      <p:grpSp>
        <p:nvGrpSpPr>
          <p:cNvPr name="Group 31" id="31"/>
          <p:cNvGrpSpPr/>
          <p:nvPr/>
        </p:nvGrpSpPr>
        <p:grpSpPr>
          <a:xfrm rot="0">
            <a:off x="2359252" y="4974076"/>
            <a:ext cx="10132079" cy="862392"/>
            <a:chOff x="0" y="0"/>
            <a:chExt cx="13509438" cy="1149856"/>
          </a:xfrm>
        </p:grpSpPr>
        <p:sp>
          <p:nvSpPr>
            <p:cNvPr name="Freeform 32" id="32"/>
            <p:cNvSpPr/>
            <p:nvPr/>
          </p:nvSpPr>
          <p:spPr>
            <a:xfrm flipH="false" flipV="false" rot="0">
              <a:off x="0" y="0"/>
              <a:ext cx="13509437" cy="1149856"/>
            </a:xfrm>
            <a:custGeom>
              <a:avLst/>
              <a:gdLst/>
              <a:ahLst/>
              <a:cxnLst/>
              <a:rect r="r" b="b" t="t" l="l"/>
              <a:pathLst>
                <a:path h="1149856" w="13509437">
                  <a:moveTo>
                    <a:pt x="0" y="0"/>
                  </a:moveTo>
                  <a:lnTo>
                    <a:pt x="13509437" y="0"/>
                  </a:lnTo>
                  <a:lnTo>
                    <a:pt x="13509437" y="1149856"/>
                  </a:lnTo>
                  <a:lnTo>
                    <a:pt x="0" y="1149856"/>
                  </a:lnTo>
                  <a:close/>
                </a:path>
              </a:pathLst>
            </a:custGeom>
            <a:solidFill>
              <a:srgbClr val="000000">
                <a:alpha val="0"/>
              </a:srgbClr>
            </a:solidFill>
          </p:spPr>
        </p:sp>
        <p:sp>
          <p:nvSpPr>
            <p:cNvPr name="TextBox 33" id="33"/>
            <p:cNvSpPr txBox="true"/>
            <p:nvPr/>
          </p:nvSpPr>
          <p:spPr>
            <a:xfrm>
              <a:off x="0" y="-19050"/>
              <a:ext cx="13509438" cy="1168906"/>
            </a:xfrm>
            <a:prstGeom prst="rect">
              <a:avLst/>
            </a:prstGeom>
          </p:spPr>
          <p:txBody>
            <a:bodyPr anchor="ctr" rtlCol="false" tIns="0" lIns="0" bIns="0" rIns="0"/>
            <a:lstStyle/>
            <a:p>
              <a:pPr algn="l" marL="0" indent="0" lvl="0">
                <a:lnSpc>
                  <a:spcPts val="2106"/>
                </a:lnSpc>
              </a:pPr>
              <a:r>
                <a:rPr lang="en-US" b="true" sz="1950">
                  <a:solidFill>
                    <a:srgbClr val="F2F2F2"/>
                  </a:solidFill>
                  <a:latin typeface="Arial Bold"/>
                  <a:ea typeface="Arial Bold"/>
                  <a:cs typeface="Arial Bold"/>
                  <a:sym typeface="Arial Bold"/>
                </a:rPr>
                <a:t>Marketing de conținut – </a:t>
              </a:r>
              <a:r>
                <a:rPr lang="en-US" sz="1950">
                  <a:solidFill>
                    <a:srgbClr val="F2F2F2"/>
                  </a:solidFill>
                  <a:latin typeface="Arial"/>
                  <a:ea typeface="Arial"/>
                  <a:cs typeface="Arial"/>
                  <a:sym typeface="Arial"/>
                </a:rPr>
                <a:t>Postări pe blog, ghiduri și videoclipur</a:t>
              </a:r>
              <a:r>
                <a:rPr lang="en-US" b="true" sz="1950">
                  <a:solidFill>
                    <a:srgbClr val="F2F2F2"/>
                  </a:solidFill>
                  <a:latin typeface="Arial Bold"/>
                  <a:ea typeface="Arial Bold"/>
                  <a:cs typeface="Arial Bold"/>
                  <a:sym typeface="Arial Bold"/>
                </a:rPr>
                <a:t>i</a:t>
              </a:r>
            </a:p>
            <a:p>
              <a:pPr algn="l" marL="0" indent="0" lvl="0">
                <a:lnSpc>
                  <a:spcPts val="2106"/>
                </a:lnSpc>
              </a:pPr>
              <a:r>
                <a:rPr lang="en-US" sz="1950" i="true">
                  <a:solidFill>
                    <a:srgbClr val="F2F2F2"/>
                  </a:solidFill>
                  <a:latin typeface="Arial Italics"/>
                  <a:ea typeface="Arial Italics"/>
                  <a:cs typeface="Arial Italics"/>
                  <a:sym typeface="Arial Italics"/>
                </a:rPr>
                <a:t>Exemplu: „Top 10 evenimente culturale din regiunea dumneavoastră rurală”</a:t>
              </a:r>
            </a:p>
          </p:txBody>
        </p:sp>
      </p:grpSp>
      <p:grpSp>
        <p:nvGrpSpPr>
          <p:cNvPr name="Group 34" id="34"/>
          <p:cNvGrpSpPr/>
          <p:nvPr/>
        </p:nvGrpSpPr>
        <p:grpSpPr>
          <a:xfrm rot="0">
            <a:off x="1812479" y="6939574"/>
            <a:ext cx="14585477" cy="529500"/>
            <a:chOff x="0" y="0"/>
            <a:chExt cx="19447302" cy="706000"/>
          </a:xfrm>
        </p:grpSpPr>
        <p:sp>
          <p:nvSpPr>
            <p:cNvPr name="Freeform 35" id="35"/>
            <p:cNvSpPr/>
            <p:nvPr/>
          </p:nvSpPr>
          <p:spPr>
            <a:xfrm flipH="false" flipV="false" rot="0">
              <a:off x="25400" y="25400"/>
              <a:ext cx="19396456" cy="655193"/>
            </a:xfrm>
            <a:custGeom>
              <a:avLst/>
              <a:gdLst/>
              <a:ahLst/>
              <a:cxnLst/>
              <a:rect r="r" b="b" t="t" l="l"/>
              <a:pathLst>
                <a:path h="655193" w="19396456">
                  <a:moveTo>
                    <a:pt x="0" y="0"/>
                  </a:moveTo>
                  <a:lnTo>
                    <a:pt x="19396456" y="0"/>
                  </a:lnTo>
                  <a:lnTo>
                    <a:pt x="19396456" y="655193"/>
                  </a:lnTo>
                  <a:lnTo>
                    <a:pt x="0" y="655193"/>
                  </a:lnTo>
                  <a:close/>
                </a:path>
              </a:pathLst>
            </a:custGeom>
            <a:solidFill>
              <a:srgbClr val="F2F2F2">
                <a:alpha val="80784"/>
              </a:srgbClr>
            </a:solidFill>
          </p:spPr>
        </p:sp>
        <p:sp>
          <p:nvSpPr>
            <p:cNvPr name="Freeform 36" id="36"/>
            <p:cNvSpPr/>
            <p:nvPr/>
          </p:nvSpPr>
          <p:spPr>
            <a:xfrm flipH="false" flipV="false" rot="0">
              <a:off x="0" y="0"/>
              <a:ext cx="19447256" cy="705993"/>
            </a:xfrm>
            <a:custGeom>
              <a:avLst/>
              <a:gdLst/>
              <a:ahLst/>
              <a:cxnLst/>
              <a:rect r="r" b="b" t="t" l="l"/>
              <a:pathLst>
                <a:path h="705993" w="19447256">
                  <a:moveTo>
                    <a:pt x="25400" y="0"/>
                  </a:moveTo>
                  <a:lnTo>
                    <a:pt x="19421856" y="0"/>
                  </a:lnTo>
                  <a:cubicBezTo>
                    <a:pt x="19435826" y="0"/>
                    <a:pt x="19447256" y="11430"/>
                    <a:pt x="19447256" y="25400"/>
                  </a:cubicBezTo>
                  <a:lnTo>
                    <a:pt x="19447256" y="680593"/>
                  </a:lnTo>
                  <a:cubicBezTo>
                    <a:pt x="19447256" y="694563"/>
                    <a:pt x="19435826" y="705993"/>
                    <a:pt x="19421856" y="705993"/>
                  </a:cubicBezTo>
                  <a:lnTo>
                    <a:pt x="25400" y="705993"/>
                  </a:lnTo>
                  <a:cubicBezTo>
                    <a:pt x="11430" y="705993"/>
                    <a:pt x="0" y="694563"/>
                    <a:pt x="0" y="680593"/>
                  </a:cubicBezTo>
                  <a:lnTo>
                    <a:pt x="0" y="25400"/>
                  </a:lnTo>
                  <a:cubicBezTo>
                    <a:pt x="0" y="11430"/>
                    <a:pt x="11430" y="0"/>
                    <a:pt x="25400" y="0"/>
                  </a:cubicBezTo>
                  <a:moveTo>
                    <a:pt x="25400" y="50800"/>
                  </a:moveTo>
                  <a:lnTo>
                    <a:pt x="25400" y="25400"/>
                  </a:lnTo>
                  <a:lnTo>
                    <a:pt x="50800" y="25400"/>
                  </a:lnTo>
                  <a:lnTo>
                    <a:pt x="50800" y="680593"/>
                  </a:lnTo>
                  <a:lnTo>
                    <a:pt x="25400" y="680593"/>
                  </a:lnTo>
                  <a:lnTo>
                    <a:pt x="25400" y="655193"/>
                  </a:lnTo>
                  <a:lnTo>
                    <a:pt x="19421856" y="655193"/>
                  </a:lnTo>
                  <a:lnTo>
                    <a:pt x="19421856" y="680593"/>
                  </a:lnTo>
                  <a:lnTo>
                    <a:pt x="19396456" y="680593"/>
                  </a:lnTo>
                  <a:lnTo>
                    <a:pt x="19396456" y="25400"/>
                  </a:lnTo>
                  <a:lnTo>
                    <a:pt x="19421856" y="25400"/>
                  </a:lnTo>
                  <a:lnTo>
                    <a:pt x="19421856" y="50800"/>
                  </a:lnTo>
                  <a:lnTo>
                    <a:pt x="25400" y="50800"/>
                  </a:lnTo>
                  <a:close/>
                </a:path>
              </a:pathLst>
            </a:custGeom>
            <a:solidFill>
              <a:srgbClr val="70C573"/>
            </a:solidFill>
          </p:spPr>
        </p:sp>
      </p:grpSp>
      <p:grpSp>
        <p:nvGrpSpPr>
          <p:cNvPr name="Group 37" id="37"/>
          <p:cNvGrpSpPr/>
          <p:nvPr/>
        </p:nvGrpSpPr>
        <p:grpSpPr>
          <a:xfrm rot="0">
            <a:off x="2222532" y="6366792"/>
            <a:ext cx="10221263" cy="949878"/>
            <a:chOff x="0" y="0"/>
            <a:chExt cx="13628350" cy="1266504"/>
          </a:xfrm>
        </p:grpSpPr>
        <p:sp>
          <p:nvSpPr>
            <p:cNvPr name="Freeform 38" id="38"/>
            <p:cNvSpPr/>
            <p:nvPr/>
          </p:nvSpPr>
          <p:spPr>
            <a:xfrm flipH="false" flipV="false" rot="0">
              <a:off x="25400" y="25400"/>
              <a:ext cx="13577571" cy="1215644"/>
            </a:xfrm>
            <a:custGeom>
              <a:avLst/>
              <a:gdLst/>
              <a:ahLst/>
              <a:cxnLst/>
              <a:rect r="r" b="b" t="t" l="l"/>
              <a:pathLst>
                <a:path h="1215644" w="13577571">
                  <a:moveTo>
                    <a:pt x="0" y="202565"/>
                  </a:moveTo>
                  <a:cubicBezTo>
                    <a:pt x="0" y="90678"/>
                    <a:pt x="94107" y="0"/>
                    <a:pt x="210312" y="0"/>
                  </a:cubicBezTo>
                  <a:lnTo>
                    <a:pt x="13367258" y="0"/>
                  </a:lnTo>
                  <a:cubicBezTo>
                    <a:pt x="13483464" y="0"/>
                    <a:pt x="13577571" y="90678"/>
                    <a:pt x="13577571" y="202565"/>
                  </a:cubicBezTo>
                  <a:lnTo>
                    <a:pt x="13577571" y="1013079"/>
                  </a:lnTo>
                  <a:cubicBezTo>
                    <a:pt x="13577571" y="1124966"/>
                    <a:pt x="13483464" y="1215644"/>
                    <a:pt x="13367258" y="1215644"/>
                  </a:cubicBezTo>
                  <a:lnTo>
                    <a:pt x="210312" y="1215644"/>
                  </a:lnTo>
                  <a:cubicBezTo>
                    <a:pt x="94107" y="1215644"/>
                    <a:pt x="0" y="1124966"/>
                    <a:pt x="0" y="1013079"/>
                  </a:cubicBezTo>
                  <a:close/>
                </a:path>
              </a:pathLst>
            </a:custGeom>
            <a:solidFill>
              <a:srgbClr val="70C573"/>
            </a:solidFill>
          </p:spPr>
        </p:sp>
        <p:sp>
          <p:nvSpPr>
            <p:cNvPr name="Freeform 39" id="39"/>
            <p:cNvSpPr/>
            <p:nvPr/>
          </p:nvSpPr>
          <p:spPr>
            <a:xfrm flipH="false" flipV="false" rot="0">
              <a:off x="0" y="0"/>
              <a:ext cx="13628371" cy="1266444"/>
            </a:xfrm>
            <a:custGeom>
              <a:avLst/>
              <a:gdLst/>
              <a:ahLst/>
              <a:cxnLst/>
              <a:rect r="r" b="b" t="t" l="l"/>
              <a:pathLst>
                <a:path h="1266444" w="13628371">
                  <a:moveTo>
                    <a:pt x="0" y="227965"/>
                  </a:moveTo>
                  <a:cubicBezTo>
                    <a:pt x="0" y="101219"/>
                    <a:pt x="106426" y="0"/>
                    <a:pt x="235712" y="0"/>
                  </a:cubicBezTo>
                  <a:lnTo>
                    <a:pt x="13392658" y="0"/>
                  </a:lnTo>
                  <a:lnTo>
                    <a:pt x="13392658" y="25400"/>
                  </a:lnTo>
                  <a:lnTo>
                    <a:pt x="13392658" y="0"/>
                  </a:lnTo>
                  <a:cubicBezTo>
                    <a:pt x="13521945" y="0"/>
                    <a:pt x="13628371" y="101219"/>
                    <a:pt x="13628371" y="227965"/>
                  </a:cubicBezTo>
                  <a:lnTo>
                    <a:pt x="13602971" y="227965"/>
                  </a:lnTo>
                  <a:lnTo>
                    <a:pt x="13628371" y="227965"/>
                  </a:lnTo>
                  <a:lnTo>
                    <a:pt x="13628371" y="1038479"/>
                  </a:lnTo>
                  <a:lnTo>
                    <a:pt x="13602971" y="1038479"/>
                  </a:lnTo>
                  <a:lnTo>
                    <a:pt x="13628371" y="1038479"/>
                  </a:lnTo>
                  <a:cubicBezTo>
                    <a:pt x="13628371" y="1165352"/>
                    <a:pt x="13521945" y="1266444"/>
                    <a:pt x="13392658" y="1266444"/>
                  </a:cubicBezTo>
                  <a:lnTo>
                    <a:pt x="13392658" y="1241044"/>
                  </a:lnTo>
                  <a:lnTo>
                    <a:pt x="13392658" y="1266444"/>
                  </a:lnTo>
                  <a:lnTo>
                    <a:pt x="235712" y="1266444"/>
                  </a:lnTo>
                  <a:lnTo>
                    <a:pt x="235712" y="1241044"/>
                  </a:lnTo>
                  <a:lnTo>
                    <a:pt x="235712" y="1266444"/>
                  </a:lnTo>
                  <a:cubicBezTo>
                    <a:pt x="106426" y="1266444"/>
                    <a:pt x="0" y="1165352"/>
                    <a:pt x="0" y="1038479"/>
                  </a:cubicBezTo>
                  <a:lnTo>
                    <a:pt x="0" y="227965"/>
                  </a:lnTo>
                  <a:lnTo>
                    <a:pt x="25400" y="227965"/>
                  </a:lnTo>
                  <a:lnTo>
                    <a:pt x="0" y="227965"/>
                  </a:lnTo>
                  <a:moveTo>
                    <a:pt x="50800" y="227965"/>
                  </a:moveTo>
                  <a:lnTo>
                    <a:pt x="50800" y="1038479"/>
                  </a:lnTo>
                  <a:lnTo>
                    <a:pt x="25400" y="1038479"/>
                  </a:lnTo>
                  <a:lnTo>
                    <a:pt x="50800" y="1038479"/>
                  </a:lnTo>
                  <a:cubicBezTo>
                    <a:pt x="50800" y="1135507"/>
                    <a:pt x="132715" y="1215644"/>
                    <a:pt x="235712" y="1215644"/>
                  </a:cubicBezTo>
                  <a:lnTo>
                    <a:pt x="13392658" y="1215644"/>
                  </a:lnTo>
                  <a:cubicBezTo>
                    <a:pt x="13495655" y="1215644"/>
                    <a:pt x="13577571" y="1135380"/>
                    <a:pt x="13577571" y="1038479"/>
                  </a:cubicBezTo>
                  <a:lnTo>
                    <a:pt x="13577571" y="227965"/>
                  </a:lnTo>
                  <a:cubicBezTo>
                    <a:pt x="13577571" y="130937"/>
                    <a:pt x="13495655" y="50800"/>
                    <a:pt x="13392658" y="50800"/>
                  </a:cubicBezTo>
                  <a:lnTo>
                    <a:pt x="235712" y="50800"/>
                  </a:lnTo>
                  <a:lnTo>
                    <a:pt x="235712" y="25400"/>
                  </a:lnTo>
                  <a:lnTo>
                    <a:pt x="235712" y="50800"/>
                  </a:lnTo>
                  <a:cubicBezTo>
                    <a:pt x="132715" y="50800"/>
                    <a:pt x="50800" y="131064"/>
                    <a:pt x="50800" y="227965"/>
                  </a:cubicBezTo>
                  <a:close/>
                </a:path>
              </a:pathLst>
            </a:custGeom>
            <a:solidFill>
              <a:srgbClr val="F2F2F2"/>
            </a:solidFill>
          </p:spPr>
        </p:sp>
      </p:grpSp>
      <p:grpSp>
        <p:nvGrpSpPr>
          <p:cNvPr name="Group 40" id="40"/>
          <p:cNvGrpSpPr/>
          <p:nvPr/>
        </p:nvGrpSpPr>
        <p:grpSpPr>
          <a:xfrm rot="0">
            <a:off x="2267042" y="6411302"/>
            <a:ext cx="10132243" cy="860859"/>
            <a:chOff x="0" y="0"/>
            <a:chExt cx="13509658" cy="1147812"/>
          </a:xfrm>
        </p:grpSpPr>
        <p:sp>
          <p:nvSpPr>
            <p:cNvPr name="Freeform 41" id="41"/>
            <p:cNvSpPr/>
            <p:nvPr/>
          </p:nvSpPr>
          <p:spPr>
            <a:xfrm flipH="false" flipV="false" rot="0">
              <a:off x="0" y="0"/>
              <a:ext cx="13509658" cy="1147812"/>
            </a:xfrm>
            <a:custGeom>
              <a:avLst/>
              <a:gdLst/>
              <a:ahLst/>
              <a:cxnLst/>
              <a:rect r="r" b="b" t="t" l="l"/>
              <a:pathLst>
                <a:path h="1147812" w="13509658">
                  <a:moveTo>
                    <a:pt x="0" y="0"/>
                  </a:moveTo>
                  <a:lnTo>
                    <a:pt x="13509658" y="0"/>
                  </a:lnTo>
                  <a:lnTo>
                    <a:pt x="13509658" y="1147812"/>
                  </a:lnTo>
                  <a:lnTo>
                    <a:pt x="0" y="1147812"/>
                  </a:lnTo>
                  <a:close/>
                </a:path>
              </a:pathLst>
            </a:custGeom>
            <a:solidFill>
              <a:srgbClr val="000000">
                <a:alpha val="0"/>
              </a:srgbClr>
            </a:solidFill>
          </p:spPr>
        </p:sp>
        <p:sp>
          <p:nvSpPr>
            <p:cNvPr name="TextBox 42" id="42"/>
            <p:cNvSpPr txBox="true"/>
            <p:nvPr/>
          </p:nvSpPr>
          <p:spPr>
            <a:xfrm>
              <a:off x="0" y="-19050"/>
              <a:ext cx="13509658" cy="1166862"/>
            </a:xfrm>
            <a:prstGeom prst="rect">
              <a:avLst/>
            </a:prstGeom>
          </p:spPr>
          <p:txBody>
            <a:bodyPr anchor="ctr" rtlCol="false" tIns="0" lIns="0" bIns="0" rIns="0"/>
            <a:lstStyle/>
            <a:p>
              <a:pPr algn="l" marL="0" indent="0" lvl="0">
                <a:lnSpc>
                  <a:spcPts val="2106"/>
                </a:lnSpc>
              </a:pPr>
              <a:r>
                <a:rPr lang="en-US" b="true" sz="1950">
                  <a:solidFill>
                    <a:srgbClr val="F2F2F2"/>
                  </a:solidFill>
                  <a:latin typeface="Arial Bold"/>
                  <a:ea typeface="Arial Bold"/>
                  <a:cs typeface="Arial Bold"/>
                  <a:sym typeface="Arial Bold"/>
                </a:rPr>
                <a:t>Marketing prin e-mail </a:t>
              </a:r>
              <a:r>
                <a:rPr lang="en-US" sz="1950">
                  <a:solidFill>
                    <a:srgbClr val="F2F2F2"/>
                  </a:solidFill>
                  <a:latin typeface="Arial"/>
                  <a:ea typeface="Arial"/>
                  <a:cs typeface="Arial"/>
                  <a:sym typeface="Arial"/>
                </a:rPr>
                <a:t>– Trimiteți newslettere și oferte direcționate</a:t>
              </a:r>
            </a:p>
            <a:p>
              <a:pPr algn="l" marL="0" indent="0" lvl="0">
                <a:lnSpc>
                  <a:spcPts val="2106"/>
                </a:lnSpc>
              </a:pPr>
              <a:r>
                <a:rPr lang="en-US" sz="1950" i="true">
                  <a:solidFill>
                    <a:srgbClr val="F2F2F2"/>
                  </a:solidFill>
                  <a:latin typeface="Arial Italics"/>
                  <a:ea typeface="Arial Italics"/>
                  <a:cs typeface="Arial Italics"/>
                  <a:sym typeface="Arial Italics"/>
                </a:rPr>
                <a:t>Sfat: Segmentați lista pentru a se potrivi diferitelor profiluri de călători</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Instrumente și abilități de care veți avea nevoie</a:t>
              </a:r>
            </a:p>
          </p:txBody>
        </p:sp>
      </p:grpSp>
      <p:graphicFrame>
        <p:nvGraphicFramePr>
          <p:cNvPr name="Table 7" id="7"/>
          <p:cNvGraphicFramePr>
            <a:graphicFrameLocks noGrp="true"/>
          </p:cNvGraphicFramePr>
          <p:nvPr/>
        </p:nvGraphicFramePr>
        <p:xfrm>
          <a:off x="2839871" y="1993095"/>
          <a:ext cx="11849100" cy="7772860"/>
        </p:xfrm>
        <a:graphic>
          <a:graphicData uri="http://schemas.openxmlformats.org/drawingml/2006/table">
            <a:tbl>
              <a:tblPr/>
              <a:tblGrid>
                <a:gridCol w="5924550"/>
                <a:gridCol w="5924550"/>
              </a:tblGrid>
              <a:tr h="571850">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Instrument / Platformă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Abilitate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Google Analytics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Urmărirea campaniilor și ROI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Mailchimp</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Segmentarea e-mailurilor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Canva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Design de conținut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Manager de meta-anunțuri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Direcționarea publicului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WordPress / Wix</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Creare de conținut optimizat SEO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0168">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Instagram/TikTok</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Povestire vizuală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Strategii inteligente pentru implicarea rurală</a:t>
              </a:r>
            </a:p>
          </p:txBody>
        </p:sp>
      </p:grpSp>
      <p:grpSp>
        <p:nvGrpSpPr>
          <p:cNvPr name="Group 7" id="7"/>
          <p:cNvGrpSpPr/>
          <p:nvPr/>
        </p:nvGrpSpPr>
        <p:grpSpPr>
          <a:xfrm rot="0">
            <a:off x="8095221" y="1180532"/>
            <a:ext cx="2540989" cy="1664978"/>
            <a:chOff x="0" y="0"/>
            <a:chExt cx="3387986" cy="2219970"/>
          </a:xfrm>
        </p:grpSpPr>
        <p:sp>
          <p:nvSpPr>
            <p:cNvPr name="Freeform 8" id="8"/>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9" id="9"/>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10" id="10"/>
          <p:cNvGrpSpPr/>
          <p:nvPr/>
        </p:nvGrpSpPr>
        <p:grpSpPr>
          <a:xfrm rot="0">
            <a:off x="8174638" y="1259949"/>
            <a:ext cx="2382154" cy="1506142"/>
            <a:chOff x="0" y="0"/>
            <a:chExt cx="3176206" cy="2008190"/>
          </a:xfrm>
        </p:grpSpPr>
        <p:sp>
          <p:nvSpPr>
            <p:cNvPr name="Freeform 11" id="11"/>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12" id="12"/>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sz="1950">
                  <a:solidFill>
                    <a:srgbClr val="F2F2F2"/>
                  </a:solidFill>
                  <a:latin typeface="Arial"/>
                  <a:ea typeface="Arial"/>
                  <a:cs typeface="Arial"/>
                  <a:sym typeface="Arial"/>
                </a:rPr>
                <a:t>Cunoaște-ți </a:t>
              </a:r>
              <a:r>
                <a:rPr lang="en-US" b="true" sz="1950">
                  <a:solidFill>
                    <a:srgbClr val="F2F2F2"/>
                  </a:solidFill>
                  <a:latin typeface="Arial Bold"/>
                  <a:ea typeface="Arial Bold"/>
                  <a:cs typeface="Arial Bold"/>
                  <a:sym typeface="Arial Bold"/>
                </a:rPr>
                <a:t>publicul</a:t>
              </a:r>
              <a:r>
                <a:rPr lang="en-US" sz="1950">
                  <a:solidFill>
                    <a:srgbClr val="F2F2F2"/>
                  </a:solidFill>
                  <a:latin typeface="Arial"/>
                  <a:ea typeface="Arial"/>
                  <a:cs typeface="Arial"/>
                  <a:sym typeface="Arial"/>
                </a:rPr>
                <a:t>: vârstă, obiceiuri, utilizare a dispozitivelor</a:t>
              </a:r>
            </a:p>
          </p:txBody>
        </p:sp>
      </p:grpSp>
      <p:grpSp>
        <p:nvGrpSpPr>
          <p:cNvPr name="Group 13" id="13"/>
          <p:cNvGrpSpPr/>
          <p:nvPr/>
        </p:nvGrpSpPr>
        <p:grpSpPr>
          <a:xfrm rot="0">
            <a:off x="11414762" y="3097070"/>
            <a:ext cx="2540989" cy="1664978"/>
            <a:chOff x="0" y="0"/>
            <a:chExt cx="3387986" cy="2219970"/>
          </a:xfrm>
        </p:grpSpPr>
        <p:sp>
          <p:nvSpPr>
            <p:cNvPr name="Freeform 14" id="14"/>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15" id="15"/>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16" id="16"/>
          <p:cNvGrpSpPr/>
          <p:nvPr/>
        </p:nvGrpSpPr>
        <p:grpSpPr>
          <a:xfrm rot="0">
            <a:off x="11494179" y="3176487"/>
            <a:ext cx="2382154" cy="1506142"/>
            <a:chOff x="0" y="0"/>
            <a:chExt cx="3176206" cy="2008190"/>
          </a:xfrm>
        </p:grpSpPr>
        <p:sp>
          <p:nvSpPr>
            <p:cNvPr name="Freeform 17" id="17"/>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18" id="18"/>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sz="1950">
                  <a:solidFill>
                    <a:srgbClr val="F2F2F2"/>
                  </a:solidFill>
                  <a:latin typeface="Arial"/>
                  <a:ea typeface="Arial"/>
                  <a:cs typeface="Arial"/>
                  <a:sym typeface="Arial"/>
                </a:rPr>
                <a:t>Folosește </a:t>
              </a:r>
              <a:r>
                <a:rPr lang="en-US" b="true" sz="1950">
                  <a:solidFill>
                    <a:srgbClr val="F2F2F2"/>
                  </a:solidFill>
                  <a:latin typeface="Arial Bold"/>
                  <a:ea typeface="Arial Bold"/>
                  <a:cs typeface="Arial Bold"/>
                  <a:sym typeface="Arial Bold"/>
                </a:rPr>
                <a:t>conținut </a:t>
              </a:r>
              <a:r>
                <a:rPr lang="en-US" sz="1950">
                  <a:solidFill>
                    <a:srgbClr val="F2F2F2"/>
                  </a:solidFill>
                  <a:latin typeface="Arial"/>
                  <a:ea typeface="Arial"/>
                  <a:cs typeface="Arial"/>
                  <a:sym typeface="Arial"/>
                </a:rPr>
                <a:t>l</a:t>
              </a:r>
              <a:r>
                <a:rPr lang="en-US" b="true" sz="1950">
                  <a:solidFill>
                    <a:srgbClr val="F2F2F2"/>
                  </a:solidFill>
                  <a:latin typeface="Arial Bold"/>
                  <a:ea typeface="Arial Bold"/>
                  <a:cs typeface="Arial Bold"/>
                  <a:sym typeface="Arial Bold"/>
                </a:rPr>
                <a:t>ocalizat:</a:t>
              </a:r>
              <a:r>
                <a:rPr lang="en-US" sz="1950">
                  <a:solidFill>
                    <a:srgbClr val="F2F2F2"/>
                  </a:solidFill>
                  <a:latin typeface="Arial"/>
                  <a:ea typeface="Arial"/>
                  <a:cs typeface="Arial"/>
                  <a:sym typeface="Arial"/>
                </a:rPr>
                <a:t> în limbile locale</a:t>
              </a:r>
            </a:p>
          </p:txBody>
        </p:sp>
      </p:grpSp>
      <p:grpSp>
        <p:nvGrpSpPr>
          <p:cNvPr name="Group 19" id="19"/>
          <p:cNvGrpSpPr/>
          <p:nvPr/>
        </p:nvGrpSpPr>
        <p:grpSpPr>
          <a:xfrm rot="0">
            <a:off x="11414762" y="6930144"/>
            <a:ext cx="2540989" cy="1664977"/>
            <a:chOff x="0" y="0"/>
            <a:chExt cx="3387986" cy="2219970"/>
          </a:xfrm>
        </p:grpSpPr>
        <p:sp>
          <p:nvSpPr>
            <p:cNvPr name="Freeform 20" id="20"/>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21" id="21"/>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22" id="22"/>
          <p:cNvGrpSpPr/>
          <p:nvPr/>
        </p:nvGrpSpPr>
        <p:grpSpPr>
          <a:xfrm rot="0">
            <a:off x="11494179" y="7009562"/>
            <a:ext cx="2382154" cy="1506142"/>
            <a:chOff x="0" y="0"/>
            <a:chExt cx="3176206" cy="2008190"/>
          </a:xfrm>
        </p:grpSpPr>
        <p:sp>
          <p:nvSpPr>
            <p:cNvPr name="Freeform 23" id="23"/>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24" id="24"/>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sz="1950">
                  <a:solidFill>
                    <a:srgbClr val="F2F2F2"/>
                  </a:solidFill>
                  <a:latin typeface="Arial"/>
                  <a:ea typeface="Arial"/>
                  <a:cs typeface="Arial"/>
                  <a:sym typeface="Arial"/>
                </a:rPr>
                <a:t>Folosește </a:t>
              </a:r>
              <a:r>
                <a:rPr lang="en-US" b="true" sz="1950">
                  <a:solidFill>
                    <a:srgbClr val="F2F2F2"/>
                  </a:solidFill>
                  <a:latin typeface="Arial Bold"/>
                  <a:ea typeface="Arial Bold"/>
                  <a:cs typeface="Arial Bold"/>
                  <a:sym typeface="Arial Bold"/>
                </a:rPr>
                <a:t>rețelele sociale:</a:t>
              </a:r>
              <a:r>
                <a:rPr lang="en-US" sz="1950">
                  <a:solidFill>
                    <a:srgbClr val="F2F2F2"/>
                  </a:solidFill>
                  <a:latin typeface="Arial"/>
                  <a:ea typeface="Arial"/>
                  <a:cs typeface="Arial"/>
                  <a:sym typeface="Arial"/>
                </a:rPr>
                <a:t> în special Facebook, WhatsApp</a:t>
              </a:r>
            </a:p>
          </p:txBody>
        </p:sp>
      </p:grpSp>
      <p:grpSp>
        <p:nvGrpSpPr>
          <p:cNvPr name="Group 25" id="25"/>
          <p:cNvGrpSpPr/>
          <p:nvPr/>
        </p:nvGrpSpPr>
        <p:grpSpPr>
          <a:xfrm rot="0">
            <a:off x="8095221" y="8846682"/>
            <a:ext cx="2540989" cy="1664978"/>
            <a:chOff x="0" y="0"/>
            <a:chExt cx="3387986" cy="2219970"/>
          </a:xfrm>
        </p:grpSpPr>
        <p:sp>
          <p:nvSpPr>
            <p:cNvPr name="Freeform 26" id="26"/>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27" id="27"/>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28" id="28"/>
          <p:cNvGrpSpPr/>
          <p:nvPr/>
        </p:nvGrpSpPr>
        <p:grpSpPr>
          <a:xfrm rot="0">
            <a:off x="8174638" y="8926100"/>
            <a:ext cx="2382154" cy="1506142"/>
            <a:chOff x="0" y="0"/>
            <a:chExt cx="3176206" cy="2008190"/>
          </a:xfrm>
        </p:grpSpPr>
        <p:sp>
          <p:nvSpPr>
            <p:cNvPr name="Freeform 29" id="29"/>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30" id="30"/>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sz="1950">
                  <a:solidFill>
                    <a:srgbClr val="F2F2F2"/>
                  </a:solidFill>
                  <a:latin typeface="Arial"/>
                  <a:ea typeface="Arial"/>
                  <a:cs typeface="Arial"/>
                  <a:sym typeface="Arial"/>
                </a:rPr>
                <a:t>Lucrul cu </a:t>
              </a:r>
              <a:r>
                <a:rPr lang="en-US" b="true" sz="1950">
                  <a:solidFill>
                    <a:srgbClr val="F2F2F2"/>
                  </a:solidFill>
                  <a:latin typeface="Arial Bold"/>
                  <a:ea typeface="Arial Bold"/>
                  <a:cs typeface="Arial Bold"/>
                  <a:sym typeface="Arial Bold"/>
                </a:rPr>
                <a:t>influenceri</a:t>
              </a:r>
              <a:r>
                <a:rPr lang="en-US" sz="1950">
                  <a:solidFill>
                    <a:srgbClr val="F2F2F2"/>
                  </a:solidFill>
                  <a:latin typeface="Arial"/>
                  <a:ea typeface="Arial"/>
                  <a:cs typeface="Arial"/>
                  <a:sym typeface="Arial"/>
                </a:rPr>
                <a:t>: micro-influenceri în zone regionale</a:t>
              </a:r>
            </a:p>
          </p:txBody>
        </p:sp>
      </p:grpSp>
      <p:grpSp>
        <p:nvGrpSpPr>
          <p:cNvPr name="Group 31" id="31"/>
          <p:cNvGrpSpPr/>
          <p:nvPr/>
        </p:nvGrpSpPr>
        <p:grpSpPr>
          <a:xfrm rot="0">
            <a:off x="4775682" y="6930144"/>
            <a:ext cx="2540989" cy="1664977"/>
            <a:chOff x="0" y="0"/>
            <a:chExt cx="3387986" cy="2219970"/>
          </a:xfrm>
        </p:grpSpPr>
        <p:sp>
          <p:nvSpPr>
            <p:cNvPr name="Freeform 32" id="32"/>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33" id="33"/>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34" id="34"/>
          <p:cNvGrpSpPr/>
          <p:nvPr/>
        </p:nvGrpSpPr>
        <p:grpSpPr>
          <a:xfrm rot="0">
            <a:off x="4855100" y="7009562"/>
            <a:ext cx="2382154" cy="1506142"/>
            <a:chOff x="0" y="0"/>
            <a:chExt cx="3176206" cy="2008190"/>
          </a:xfrm>
        </p:grpSpPr>
        <p:sp>
          <p:nvSpPr>
            <p:cNvPr name="Freeform 35" id="35"/>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36" id="36"/>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sz="1950">
                  <a:solidFill>
                    <a:srgbClr val="F2F2F2"/>
                  </a:solidFill>
                  <a:latin typeface="Arial"/>
                  <a:ea typeface="Arial"/>
                  <a:cs typeface="Arial"/>
                  <a:sym typeface="Arial"/>
                </a:rPr>
                <a:t>Trimiteți </a:t>
              </a:r>
              <a:r>
                <a:rPr lang="en-US" b="true" sz="1950">
                  <a:solidFill>
                    <a:srgbClr val="F2F2F2"/>
                  </a:solidFill>
                  <a:latin typeface="Arial Bold"/>
                  <a:ea typeface="Arial Bold"/>
                  <a:cs typeface="Arial Bold"/>
                  <a:sym typeface="Arial Bold"/>
                </a:rPr>
                <a:t>e-mailuri personalizate</a:t>
              </a:r>
              <a:r>
                <a:rPr lang="en-US" sz="1950">
                  <a:solidFill>
                    <a:srgbClr val="F2F2F2"/>
                  </a:solidFill>
                  <a:latin typeface="Arial"/>
                  <a:ea typeface="Arial"/>
                  <a:cs typeface="Arial"/>
                  <a:sym typeface="Arial"/>
                </a:rPr>
                <a:t>: design simplu, consum redus de date</a:t>
              </a:r>
            </a:p>
          </p:txBody>
        </p:sp>
      </p:grpSp>
      <p:grpSp>
        <p:nvGrpSpPr>
          <p:cNvPr name="Group 37" id="37"/>
          <p:cNvGrpSpPr/>
          <p:nvPr/>
        </p:nvGrpSpPr>
        <p:grpSpPr>
          <a:xfrm rot="0">
            <a:off x="4775682" y="3097070"/>
            <a:ext cx="2540989" cy="1664978"/>
            <a:chOff x="0" y="0"/>
            <a:chExt cx="3387986" cy="2219970"/>
          </a:xfrm>
        </p:grpSpPr>
        <p:sp>
          <p:nvSpPr>
            <p:cNvPr name="Freeform 38" id="38"/>
            <p:cNvSpPr/>
            <p:nvPr/>
          </p:nvSpPr>
          <p:spPr>
            <a:xfrm flipH="false" flipV="false" rot="0">
              <a:off x="25400" y="25400"/>
              <a:ext cx="3337179" cy="2169160"/>
            </a:xfrm>
            <a:custGeom>
              <a:avLst/>
              <a:gdLst/>
              <a:ahLst/>
              <a:cxnLst/>
              <a:rect r="r" b="b" t="t" l="l"/>
              <a:pathLst>
                <a:path h="2169160" w="3337179">
                  <a:moveTo>
                    <a:pt x="0" y="361569"/>
                  </a:moveTo>
                  <a:cubicBezTo>
                    <a:pt x="0" y="161925"/>
                    <a:pt x="163195" y="0"/>
                    <a:pt x="364490" y="0"/>
                  </a:cubicBezTo>
                  <a:lnTo>
                    <a:pt x="2972689" y="0"/>
                  </a:lnTo>
                  <a:cubicBezTo>
                    <a:pt x="3173984" y="0"/>
                    <a:pt x="3337179" y="161925"/>
                    <a:pt x="3337179" y="361569"/>
                  </a:cubicBezTo>
                  <a:lnTo>
                    <a:pt x="3337179" y="1807591"/>
                  </a:lnTo>
                  <a:cubicBezTo>
                    <a:pt x="3337179" y="2007235"/>
                    <a:pt x="3173984" y="2169160"/>
                    <a:pt x="2972689" y="2169160"/>
                  </a:cubicBezTo>
                  <a:lnTo>
                    <a:pt x="364490" y="2169160"/>
                  </a:lnTo>
                  <a:cubicBezTo>
                    <a:pt x="163195" y="2169160"/>
                    <a:pt x="0" y="2007362"/>
                    <a:pt x="0" y="1807591"/>
                  </a:cubicBezTo>
                  <a:close/>
                </a:path>
              </a:pathLst>
            </a:custGeom>
            <a:solidFill>
              <a:srgbClr val="70C573"/>
            </a:solidFill>
          </p:spPr>
        </p:sp>
        <p:sp>
          <p:nvSpPr>
            <p:cNvPr name="Freeform 39" id="39"/>
            <p:cNvSpPr/>
            <p:nvPr/>
          </p:nvSpPr>
          <p:spPr>
            <a:xfrm flipH="false" flipV="false" rot="0">
              <a:off x="0" y="0"/>
              <a:ext cx="3387979" cy="2219960"/>
            </a:xfrm>
            <a:custGeom>
              <a:avLst/>
              <a:gdLst/>
              <a:ahLst/>
              <a:cxnLst/>
              <a:rect r="r" b="b" t="t" l="l"/>
              <a:pathLst>
                <a:path h="2219960" w="3387979">
                  <a:moveTo>
                    <a:pt x="0" y="386969"/>
                  </a:moveTo>
                  <a:cubicBezTo>
                    <a:pt x="0" y="173101"/>
                    <a:pt x="174752" y="0"/>
                    <a:pt x="389890" y="0"/>
                  </a:cubicBezTo>
                  <a:lnTo>
                    <a:pt x="2998089" y="0"/>
                  </a:lnTo>
                  <a:lnTo>
                    <a:pt x="2998089" y="25400"/>
                  </a:lnTo>
                  <a:lnTo>
                    <a:pt x="2998089" y="0"/>
                  </a:lnTo>
                  <a:cubicBezTo>
                    <a:pt x="3213227" y="0"/>
                    <a:pt x="3387979" y="173101"/>
                    <a:pt x="3387979" y="386969"/>
                  </a:cubicBezTo>
                  <a:lnTo>
                    <a:pt x="3362579" y="386969"/>
                  </a:lnTo>
                  <a:lnTo>
                    <a:pt x="3387979" y="386969"/>
                  </a:lnTo>
                  <a:lnTo>
                    <a:pt x="3387979" y="1832991"/>
                  </a:lnTo>
                  <a:lnTo>
                    <a:pt x="3362579" y="1832991"/>
                  </a:lnTo>
                  <a:lnTo>
                    <a:pt x="3387979" y="1832991"/>
                  </a:lnTo>
                  <a:cubicBezTo>
                    <a:pt x="3387979" y="2046859"/>
                    <a:pt x="3213227" y="2219960"/>
                    <a:pt x="2998089" y="2219960"/>
                  </a:cubicBezTo>
                  <a:lnTo>
                    <a:pt x="2998089" y="2194560"/>
                  </a:lnTo>
                  <a:lnTo>
                    <a:pt x="2998089" y="2219960"/>
                  </a:lnTo>
                  <a:lnTo>
                    <a:pt x="389890" y="2219960"/>
                  </a:lnTo>
                  <a:lnTo>
                    <a:pt x="389890" y="2194560"/>
                  </a:lnTo>
                  <a:lnTo>
                    <a:pt x="389890" y="2219960"/>
                  </a:lnTo>
                  <a:cubicBezTo>
                    <a:pt x="174752" y="2219960"/>
                    <a:pt x="0" y="2046986"/>
                    <a:pt x="0" y="1832991"/>
                  </a:cubicBezTo>
                  <a:lnTo>
                    <a:pt x="0" y="386969"/>
                  </a:lnTo>
                  <a:lnTo>
                    <a:pt x="25400" y="386969"/>
                  </a:lnTo>
                  <a:lnTo>
                    <a:pt x="0" y="386969"/>
                  </a:lnTo>
                  <a:moveTo>
                    <a:pt x="50800" y="386969"/>
                  </a:moveTo>
                  <a:lnTo>
                    <a:pt x="50800" y="1832991"/>
                  </a:lnTo>
                  <a:lnTo>
                    <a:pt x="25400" y="1832991"/>
                  </a:lnTo>
                  <a:lnTo>
                    <a:pt x="50800" y="1832991"/>
                  </a:lnTo>
                  <a:cubicBezTo>
                    <a:pt x="50800" y="2018411"/>
                    <a:pt x="202438" y="2169160"/>
                    <a:pt x="389890" y="2169160"/>
                  </a:cubicBezTo>
                  <a:lnTo>
                    <a:pt x="2998089" y="2169160"/>
                  </a:lnTo>
                  <a:cubicBezTo>
                    <a:pt x="3185541" y="2169160"/>
                    <a:pt x="3337179" y="2018538"/>
                    <a:pt x="3337179" y="1832991"/>
                  </a:cubicBezTo>
                  <a:lnTo>
                    <a:pt x="3337179" y="386969"/>
                  </a:lnTo>
                  <a:cubicBezTo>
                    <a:pt x="3337179" y="201549"/>
                    <a:pt x="3185541" y="50800"/>
                    <a:pt x="2998089" y="50800"/>
                  </a:cubicBezTo>
                  <a:lnTo>
                    <a:pt x="389890" y="50800"/>
                  </a:lnTo>
                  <a:lnTo>
                    <a:pt x="389890" y="25400"/>
                  </a:lnTo>
                  <a:lnTo>
                    <a:pt x="389890" y="50800"/>
                  </a:lnTo>
                  <a:cubicBezTo>
                    <a:pt x="202438" y="50800"/>
                    <a:pt x="50800" y="201422"/>
                    <a:pt x="50800" y="386969"/>
                  </a:cubicBezTo>
                  <a:close/>
                </a:path>
              </a:pathLst>
            </a:custGeom>
            <a:solidFill>
              <a:srgbClr val="F2F2F2"/>
            </a:solidFill>
          </p:spPr>
        </p:sp>
      </p:grpSp>
      <p:grpSp>
        <p:nvGrpSpPr>
          <p:cNvPr name="Group 40" id="40"/>
          <p:cNvGrpSpPr/>
          <p:nvPr/>
        </p:nvGrpSpPr>
        <p:grpSpPr>
          <a:xfrm rot="0">
            <a:off x="4855100" y="3176487"/>
            <a:ext cx="2382154" cy="1506142"/>
            <a:chOff x="0" y="0"/>
            <a:chExt cx="3176206" cy="2008190"/>
          </a:xfrm>
        </p:grpSpPr>
        <p:sp>
          <p:nvSpPr>
            <p:cNvPr name="Freeform 41" id="41"/>
            <p:cNvSpPr/>
            <p:nvPr/>
          </p:nvSpPr>
          <p:spPr>
            <a:xfrm flipH="false" flipV="false" rot="0">
              <a:off x="0" y="0"/>
              <a:ext cx="3176206" cy="2008190"/>
            </a:xfrm>
            <a:custGeom>
              <a:avLst/>
              <a:gdLst/>
              <a:ahLst/>
              <a:cxnLst/>
              <a:rect r="r" b="b" t="t" l="l"/>
              <a:pathLst>
                <a:path h="2008190" w="3176206">
                  <a:moveTo>
                    <a:pt x="0" y="0"/>
                  </a:moveTo>
                  <a:lnTo>
                    <a:pt x="3176206" y="0"/>
                  </a:lnTo>
                  <a:lnTo>
                    <a:pt x="3176206" y="2008190"/>
                  </a:lnTo>
                  <a:lnTo>
                    <a:pt x="0" y="2008190"/>
                  </a:lnTo>
                  <a:close/>
                </a:path>
              </a:pathLst>
            </a:custGeom>
            <a:solidFill>
              <a:srgbClr val="000000">
                <a:alpha val="0"/>
              </a:srgbClr>
            </a:solidFill>
          </p:spPr>
        </p:sp>
        <p:sp>
          <p:nvSpPr>
            <p:cNvPr name="TextBox 42" id="42"/>
            <p:cNvSpPr txBox="true"/>
            <p:nvPr/>
          </p:nvSpPr>
          <p:spPr>
            <a:xfrm>
              <a:off x="0" y="-19050"/>
              <a:ext cx="3176206" cy="2027240"/>
            </a:xfrm>
            <a:prstGeom prst="rect">
              <a:avLst/>
            </a:prstGeom>
          </p:spPr>
          <p:txBody>
            <a:bodyPr anchor="ctr" rtlCol="false" tIns="0" lIns="0" bIns="0" rIns="0"/>
            <a:lstStyle/>
            <a:p>
              <a:pPr algn="ctr" marL="0" indent="0" lvl="0">
                <a:lnSpc>
                  <a:spcPts val="2106"/>
                </a:lnSpc>
              </a:pPr>
              <a:r>
                <a:rPr lang="en-US" b="true" sz="1950">
                  <a:solidFill>
                    <a:srgbClr val="F2F2F2"/>
                  </a:solidFill>
                  <a:latin typeface="Arial Bold"/>
                  <a:ea typeface="Arial Bold"/>
                  <a:cs typeface="Arial Bold"/>
                  <a:sym typeface="Arial Bold"/>
                </a:rPr>
                <a:t>Măsurați și îmbunătățiți: </a:t>
              </a:r>
              <a:r>
                <a:rPr lang="en-US" sz="1950">
                  <a:solidFill>
                    <a:srgbClr val="F2F2F2"/>
                  </a:solidFill>
                  <a:latin typeface="Arial"/>
                  <a:ea typeface="Arial"/>
                  <a:cs typeface="Arial"/>
                  <a:sym typeface="Arial"/>
                </a:rPr>
                <a:t>urmăriți ce funcționează și rafinați</a:t>
              </a:r>
            </a:p>
          </p:txBody>
        </p:sp>
      </p:grpSp>
      <p:sp>
        <p:nvSpPr>
          <p:cNvPr name="Freeform 43" id="43" descr="Pedalează cu persoane cu umplutură solidă"/>
          <p:cNvSpPr/>
          <p:nvPr/>
        </p:nvSpPr>
        <p:spPr>
          <a:xfrm flipH="false" flipV="false" rot="0">
            <a:off x="7659807" y="2922327"/>
            <a:ext cx="1371600" cy="1371600"/>
          </a:xfrm>
          <a:custGeom>
            <a:avLst/>
            <a:gdLst/>
            <a:ahLst/>
            <a:cxnLst/>
            <a:rect r="r" b="b" t="t" l="l"/>
            <a:pathLst>
              <a:path h="1371600" w="1371600">
                <a:moveTo>
                  <a:pt x="0" y="0"/>
                </a:moveTo>
                <a:lnTo>
                  <a:pt x="1371600" y="0"/>
                </a:lnTo>
                <a:lnTo>
                  <a:pt x="1371600" y="1371600"/>
                </a:lnTo>
                <a:lnTo>
                  <a:pt x="0" y="13716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4" id="44" descr="Glob terestru: Americi cu umplutură solidă"/>
          <p:cNvSpPr/>
          <p:nvPr/>
        </p:nvSpPr>
        <p:spPr>
          <a:xfrm flipH="false" flipV="false" rot="0">
            <a:off x="10085697" y="3976617"/>
            <a:ext cx="1371600" cy="1371600"/>
          </a:xfrm>
          <a:custGeom>
            <a:avLst/>
            <a:gdLst/>
            <a:ahLst/>
            <a:cxnLst/>
            <a:rect r="r" b="b" t="t" l="l"/>
            <a:pathLst>
              <a:path h="1371600" w="1371600">
                <a:moveTo>
                  <a:pt x="0" y="0"/>
                </a:moveTo>
                <a:lnTo>
                  <a:pt x="1371600" y="0"/>
                </a:lnTo>
                <a:lnTo>
                  <a:pt x="1371600" y="1371600"/>
                </a:lnTo>
                <a:lnTo>
                  <a:pt x="0" y="13716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5" id="45" descr="Telefon inteligent cu umplutură solidă"/>
          <p:cNvSpPr/>
          <p:nvPr/>
        </p:nvSpPr>
        <p:spPr>
          <a:xfrm flipH="false" flipV="false" rot="0">
            <a:off x="9758149" y="7344201"/>
            <a:ext cx="1371600" cy="1371600"/>
          </a:xfrm>
          <a:custGeom>
            <a:avLst/>
            <a:gdLst/>
            <a:ahLst/>
            <a:cxnLst/>
            <a:rect r="r" b="b" t="t" l="l"/>
            <a:pathLst>
              <a:path h="1371600" w="1371600">
                <a:moveTo>
                  <a:pt x="0" y="0"/>
                </a:moveTo>
                <a:lnTo>
                  <a:pt x="1371600" y="0"/>
                </a:lnTo>
                <a:lnTo>
                  <a:pt x="1371600" y="1371600"/>
                </a:lnTo>
                <a:lnTo>
                  <a:pt x="0" y="13716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46" id="46" descr="Tendință ascendentă cu umplere solidă"/>
          <p:cNvSpPr/>
          <p:nvPr/>
        </p:nvSpPr>
        <p:spPr>
          <a:xfrm flipH="false" flipV="false" rot="0">
            <a:off x="7107072" y="5384043"/>
            <a:ext cx="1371600" cy="1371600"/>
          </a:xfrm>
          <a:custGeom>
            <a:avLst/>
            <a:gdLst/>
            <a:ahLst/>
            <a:cxnLst/>
            <a:rect r="r" b="b" t="t" l="l"/>
            <a:pathLst>
              <a:path h="1371600" w="1371600">
                <a:moveTo>
                  <a:pt x="0" y="0"/>
                </a:moveTo>
                <a:lnTo>
                  <a:pt x="1371600" y="0"/>
                </a:lnTo>
                <a:lnTo>
                  <a:pt x="1371600" y="1371600"/>
                </a:lnTo>
                <a:lnTo>
                  <a:pt x="0" y="13716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Cele 4 principii A ale marketingului electronic rural</a:t>
              </a:r>
            </a:p>
          </p:txBody>
        </p:sp>
      </p:grpSp>
      <p:grpSp>
        <p:nvGrpSpPr>
          <p:cNvPr name="Group 7" id="7"/>
          <p:cNvGrpSpPr/>
          <p:nvPr/>
        </p:nvGrpSpPr>
        <p:grpSpPr>
          <a:xfrm rot="0">
            <a:off x="7092950" y="1060449"/>
            <a:ext cx="4102100" cy="4102100"/>
            <a:chOff x="0" y="0"/>
            <a:chExt cx="5469466" cy="5469466"/>
          </a:xfrm>
        </p:grpSpPr>
        <p:sp>
          <p:nvSpPr>
            <p:cNvPr name="Freeform 8" id="8"/>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9" id="9"/>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10" id="10"/>
          <p:cNvGrpSpPr/>
          <p:nvPr/>
        </p:nvGrpSpPr>
        <p:grpSpPr>
          <a:xfrm rot="0">
            <a:off x="8108949" y="3092450"/>
            <a:ext cx="2070101" cy="2070099"/>
            <a:chOff x="0" y="0"/>
            <a:chExt cx="2760134" cy="2760132"/>
          </a:xfrm>
        </p:grpSpPr>
        <p:sp>
          <p:nvSpPr>
            <p:cNvPr name="Freeform 11" id="11"/>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12" id="12"/>
            <p:cNvSpPr txBox="true"/>
            <p:nvPr/>
          </p:nvSpPr>
          <p:spPr>
            <a:xfrm>
              <a:off x="0" y="-19050"/>
              <a:ext cx="2760134" cy="2779182"/>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Accesibilitate</a:t>
              </a:r>
            </a:p>
            <a:p>
              <a:pPr algn="ctr" marL="0" indent="0" lvl="0">
                <a:lnSpc>
                  <a:spcPts val="2430"/>
                </a:lnSpc>
              </a:pPr>
              <a:r>
                <a:rPr lang="en-US" sz="2250">
                  <a:solidFill>
                    <a:srgbClr val="F2F2F2"/>
                  </a:solidFill>
                  <a:latin typeface="Arial"/>
                  <a:ea typeface="Arial"/>
                  <a:cs typeface="Arial"/>
                  <a:sym typeface="Arial"/>
                </a:rPr>
                <a:t>Design, limbaj și acces tehnologic optimizate pentru mobil</a:t>
              </a:r>
            </a:p>
          </p:txBody>
        </p:sp>
      </p:grpSp>
      <p:grpSp>
        <p:nvGrpSpPr>
          <p:cNvPr name="Group 13" id="13"/>
          <p:cNvGrpSpPr/>
          <p:nvPr/>
        </p:nvGrpSpPr>
        <p:grpSpPr>
          <a:xfrm rot="0">
            <a:off x="5060949" y="5124449"/>
            <a:ext cx="4102100" cy="4102100"/>
            <a:chOff x="0" y="0"/>
            <a:chExt cx="5469466" cy="5469466"/>
          </a:xfrm>
        </p:grpSpPr>
        <p:sp>
          <p:nvSpPr>
            <p:cNvPr name="Freeform 14" id="14"/>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15" id="15"/>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16" id="16"/>
          <p:cNvGrpSpPr/>
          <p:nvPr/>
        </p:nvGrpSpPr>
        <p:grpSpPr>
          <a:xfrm rot="0">
            <a:off x="6076948" y="7156449"/>
            <a:ext cx="2070100" cy="2070099"/>
            <a:chOff x="0" y="0"/>
            <a:chExt cx="2760134" cy="2760132"/>
          </a:xfrm>
        </p:grpSpPr>
        <p:sp>
          <p:nvSpPr>
            <p:cNvPr name="Freeform 17" id="17"/>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18" id="18"/>
            <p:cNvSpPr txBox="true"/>
            <p:nvPr/>
          </p:nvSpPr>
          <p:spPr>
            <a:xfrm>
              <a:off x="0" y="-19050"/>
              <a:ext cx="2760134" cy="2779182"/>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Disponibilitate</a:t>
              </a:r>
            </a:p>
            <a:p>
              <a:pPr algn="ctr" marL="0" indent="0" lvl="0">
                <a:lnSpc>
                  <a:spcPts val="2430"/>
                </a:lnSpc>
              </a:pPr>
              <a:r>
                <a:rPr lang="en-US" sz="2250">
                  <a:solidFill>
                    <a:srgbClr val="F2F2F2"/>
                  </a:solidFill>
                  <a:latin typeface="Arial"/>
                  <a:ea typeface="Arial"/>
                  <a:cs typeface="Arial"/>
                  <a:sym typeface="Arial"/>
                </a:rPr>
                <a:t>Stoc/servicii la locul și momentul potrivit</a:t>
              </a:r>
            </a:p>
          </p:txBody>
        </p:sp>
      </p:grpSp>
      <p:grpSp>
        <p:nvGrpSpPr>
          <p:cNvPr name="Group 19" id="19"/>
          <p:cNvGrpSpPr/>
          <p:nvPr/>
        </p:nvGrpSpPr>
        <p:grpSpPr>
          <a:xfrm rot="-10800000">
            <a:off x="7092949" y="5124449"/>
            <a:ext cx="4102100" cy="4102100"/>
            <a:chOff x="0" y="0"/>
            <a:chExt cx="5469466" cy="5469466"/>
          </a:xfrm>
        </p:grpSpPr>
        <p:sp>
          <p:nvSpPr>
            <p:cNvPr name="Freeform 20" id="20"/>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21" id="21"/>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2" id="22"/>
          <p:cNvGrpSpPr/>
          <p:nvPr/>
        </p:nvGrpSpPr>
        <p:grpSpPr>
          <a:xfrm rot="0">
            <a:off x="8108949" y="5124449"/>
            <a:ext cx="2070101" cy="2070099"/>
            <a:chOff x="0" y="0"/>
            <a:chExt cx="2760134" cy="2760132"/>
          </a:xfrm>
        </p:grpSpPr>
        <p:sp>
          <p:nvSpPr>
            <p:cNvPr name="Freeform 23" id="23"/>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24" id="24"/>
            <p:cNvSpPr txBox="true"/>
            <p:nvPr/>
          </p:nvSpPr>
          <p:spPr>
            <a:xfrm>
              <a:off x="0" y="-19050"/>
              <a:ext cx="2760134" cy="2779182"/>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Accesibilitate</a:t>
              </a:r>
            </a:p>
            <a:p>
              <a:pPr algn="ctr" marL="0" indent="0" lvl="0">
                <a:lnSpc>
                  <a:spcPts val="2430"/>
                </a:lnSpc>
              </a:pPr>
              <a:r>
                <a:rPr lang="en-US" sz="2250">
                  <a:solidFill>
                    <a:srgbClr val="F2F2F2"/>
                  </a:solidFill>
                  <a:latin typeface="Arial"/>
                  <a:ea typeface="Arial"/>
                  <a:cs typeface="Arial"/>
                  <a:sym typeface="Arial"/>
                </a:rPr>
                <a:t>Prețuri rezonabile, raport calitate-preț</a:t>
              </a:r>
            </a:p>
          </p:txBody>
        </p:sp>
      </p:grpSp>
      <p:grpSp>
        <p:nvGrpSpPr>
          <p:cNvPr name="Group 25" id="25"/>
          <p:cNvGrpSpPr/>
          <p:nvPr/>
        </p:nvGrpSpPr>
        <p:grpSpPr>
          <a:xfrm rot="0">
            <a:off x="9124950" y="5124449"/>
            <a:ext cx="4102100" cy="4102100"/>
            <a:chOff x="0" y="0"/>
            <a:chExt cx="5469466" cy="5469466"/>
          </a:xfrm>
        </p:grpSpPr>
        <p:sp>
          <p:nvSpPr>
            <p:cNvPr name="Freeform 26" id="26"/>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27" id="27"/>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8" id="28"/>
          <p:cNvGrpSpPr/>
          <p:nvPr/>
        </p:nvGrpSpPr>
        <p:grpSpPr>
          <a:xfrm rot="0">
            <a:off x="10140949" y="7207119"/>
            <a:ext cx="2207355" cy="2070099"/>
            <a:chOff x="0" y="0"/>
            <a:chExt cx="2943141" cy="2760132"/>
          </a:xfrm>
        </p:grpSpPr>
        <p:sp>
          <p:nvSpPr>
            <p:cNvPr name="Freeform 29" id="29"/>
            <p:cNvSpPr/>
            <p:nvPr/>
          </p:nvSpPr>
          <p:spPr>
            <a:xfrm flipH="false" flipV="false" rot="0">
              <a:off x="0" y="0"/>
              <a:ext cx="2943141" cy="2760132"/>
            </a:xfrm>
            <a:custGeom>
              <a:avLst/>
              <a:gdLst/>
              <a:ahLst/>
              <a:cxnLst/>
              <a:rect r="r" b="b" t="t" l="l"/>
              <a:pathLst>
                <a:path h="2760132" w="2943141">
                  <a:moveTo>
                    <a:pt x="0" y="0"/>
                  </a:moveTo>
                  <a:lnTo>
                    <a:pt x="2943141" y="0"/>
                  </a:lnTo>
                  <a:lnTo>
                    <a:pt x="2943141" y="2760132"/>
                  </a:lnTo>
                  <a:lnTo>
                    <a:pt x="0" y="2760132"/>
                  </a:lnTo>
                  <a:close/>
                </a:path>
              </a:pathLst>
            </a:custGeom>
            <a:solidFill>
              <a:srgbClr val="000000">
                <a:alpha val="0"/>
              </a:srgbClr>
            </a:solidFill>
          </p:spPr>
        </p:sp>
        <p:sp>
          <p:nvSpPr>
            <p:cNvPr name="TextBox 30" id="30"/>
            <p:cNvSpPr txBox="true"/>
            <p:nvPr/>
          </p:nvSpPr>
          <p:spPr>
            <a:xfrm>
              <a:off x="0" y="-28575"/>
              <a:ext cx="2943141" cy="2788707"/>
            </a:xfrm>
            <a:prstGeom prst="rect">
              <a:avLst/>
            </a:prstGeom>
          </p:spPr>
          <p:txBody>
            <a:bodyPr anchor="ctr" rtlCol="false" tIns="0" lIns="0" bIns="0" rIns="0"/>
            <a:lstStyle/>
            <a:p>
              <a:pPr algn="ctr" marL="0" indent="0" lvl="0">
                <a:lnSpc>
                  <a:spcPts val="2338"/>
                </a:lnSpc>
              </a:pPr>
              <a:r>
                <a:rPr lang="en-US" b="true" sz="2165">
                  <a:solidFill>
                    <a:srgbClr val="F2F2F2"/>
                  </a:solidFill>
                  <a:latin typeface="Arial Bold"/>
                  <a:ea typeface="Arial Bold"/>
                  <a:cs typeface="Arial Bold"/>
                  <a:sym typeface="Arial Bold"/>
                </a:rPr>
                <a:t>Conștientizare</a:t>
              </a:r>
            </a:p>
            <a:p>
              <a:pPr algn="ctr" marL="0" indent="0" lvl="0">
                <a:lnSpc>
                  <a:spcPts val="2338"/>
                </a:lnSpc>
              </a:pPr>
              <a:r>
                <a:rPr lang="en-US" sz="2165">
                  <a:solidFill>
                    <a:srgbClr val="F2F2F2"/>
                  </a:solidFill>
                  <a:latin typeface="Arial"/>
                  <a:ea typeface="Arial"/>
                  <a:cs typeface="Arial"/>
                  <a:sym typeface="Arial"/>
                </a:rPr>
                <a:t>Combină digitalul cu tradiționalul pentru a-ți crește acoperirea</a:t>
              </a: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2360210" y="1358890"/>
            <a:ext cx="13208473" cy="8805649"/>
            <a:chOff x="0" y="0"/>
            <a:chExt cx="17611298" cy="11740866"/>
          </a:xfrm>
        </p:grpSpPr>
        <p:sp>
          <p:nvSpPr>
            <p:cNvPr name="Freeform 5" id="5" descr="câțiva oameni care merg pe o stradă"/>
            <p:cNvSpPr/>
            <p:nvPr/>
          </p:nvSpPr>
          <p:spPr>
            <a:xfrm flipH="false" flipV="false" rot="0">
              <a:off x="0" y="0"/>
              <a:ext cx="17611344" cy="11740896"/>
            </a:xfrm>
            <a:custGeom>
              <a:avLst/>
              <a:gdLst/>
              <a:ahLst/>
              <a:cxnLst/>
              <a:rect r="r" b="b" t="t" l="l"/>
              <a:pathLst>
                <a:path h="11740896" w="17611344">
                  <a:moveTo>
                    <a:pt x="0" y="0"/>
                  </a:moveTo>
                  <a:lnTo>
                    <a:pt x="17611344" y="0"/>
                  </a:lnTo>
                  <a:lnTo>
                    <a:pt x="17611344" y="11740896"/>
                  </a:lnTo>
                  <a:lnTo>
                    <a:pt x="0" y="11740896"/>
                  </a:lnTo>
                  <a:lnTo>
                    <a:pt x="0" y="0"/>
                  </a:lnTo>
                  <a:close/>
                </a:path>
              </a:pathLst>
            </a:custGeom>
            <a:blipFill>
              <a:blip r:embed="rId3"/>
              <a:stretch>
                <a:fillRect l="0" t="0" r="0" b="0"/>
              </a:stretch>
            </a:blipFill>
          </p:spPr>
        </p:sp>
      </p:grpSp>
      <p:grpSp>
        <p:nvGrpSpPr>
          <p:cNvPr name="Group 6" id="6"/>
          <p:cNvGrpSpPr/>
          <p:nvPr/>
        </p:nvGrpSpPr>
        <p:grpSpPr>
          <a:xfrm rot="0">
            <a:off x="146952" y="122460"/>
            <a:ext cx="17916750" cy="1148924"/>
            <a:chOff x="0" y="0"/>
            <a:chExt cx="23889000" cy="1531899"/>
          </a:xfrm>
        </p:grpSpPr>
        <p:sp>
          <p:nvSpPr>
            <p:cNvPr name="Freeform 7" id="7"/>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8" id="8"/>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Marketing electronic = Vizibilitate + Impact</a:t>
              </a:r>
            </a:p>
          </p:txBody>
        </p:sp>
      </p:grpSp>
      <p:sp>
        <p:nvSpPr>
          <p:cNvPr name="TextBox 9" id="9"/>
          <p:cNvSpPr txBox="true"/>
          <p:nvPr/>
        </p:nvSpPr>
        <p:spPr>
          <a:xfrm rot="0">
            <a:off x="4191772" y="2580928"/>
            <a:ext cx="10147015" cy="1014406"/>
          </a:xfrm>
          <a:prstGeom prst="rect">
            <a:avLst/>
          </a:prstGeom>
        </p:spPr>
        <p:txBody>
          <a:bodyPr anchor="t" rtlCol="false" tIns="0" lIns="0" bIns="0" rIns="0">
            <a:spAutoFit/>
          </a:bodyPr>
          <a:lstStyle/>
          <a:p>
            <a:pPr algn="ctr" marL="0" indent="0" lvl="0">
              <a:lnSpc>
                <a:spcPts val="3847"/>
              </a:lnSpc>
            </a:pPr>
            <a:r>
              <a:rPr lang="en-US" b="true" sz="2787">
                <a:solidFill>
                  <a:srgbClr val="616161"/>
                </a:solidFill>
                <a:latin typeface="Calibri (MS) Bold"/>
                <a:ea typeface="Calibri (MS) Bold"/>
                <a:cs typeface="Calibri (MS) Bold"/>
                <a:sym typeface="Calibri (MS) Bold"/>
              </a:rPr>
              <a:t>Marketingul electronic eficient îi întâmpină pe călători acolo unde se află - chiar și în cele mai îndepărtate colțuri ale lumii.</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DAGv4iBTGTg</dc:identifier>
  <dcterms:modified xsi:type="dcterms:W3CDTF">2011-08-01T06:04:30Z</dcterms:modified>
  <cp:revision>1</cp:revision>
  <dc:title>Copy of Module 3_Sub module 3.4.pptx</dc:title>
</cp:coreProperties>
</file>